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438912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b="def" i="def"/>
      <a:tcStyle>
        <a:tcBdr/>
        <a:fill>
          <a:solidFill>
            <a:srgbClr val="EEEE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 name="Shape 24"/>
          <p:cNvSpPr/>
          <p:nvPr>
            <p:ph type="sldImg"/>
          </p:nvPr>
        </p:nvSpPr>
        <p:spPr>
          <a:xfrm>
            <a:off x="1143000" y="685800"/>
            <a:ext cx="4572000" cy="3429000"/>
          </a:xfrm>
          <a:prstGeom prst="rect">
            <a:avLst/>
          </a:prstGeom>
        </p:spPr>
        <p:txBody>
          <a:bodyPr/>
          <a:lstStyle/>
          <a:p>
            <a:pPr/>
          </a:p>
        </p:txBody>
      </p:sp>
      <p:sp>
        <p:nvSpPr>
          <p:cNvPr id="25" name="Shape 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wo Content">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576059" y="3695700"/>
            <a:ext cx="35112962" cy="80086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24498300" y="11704319"/>
            <a:ext cx="17190720" cy="212140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31181707" y="30378352"/>
            <a:ext cx="273654" cy="264253"/>
          </a:xfrm>
          <a:prstGeom prst="rect">
            <a:avLst/>
          </a:prstGeom>
          <a:ln w="12700">
            <a:miter lim="400000"/>
          </a:ln>
        </p:spPr>
        <p:txBody>
          <a:bodyPr wrap="none" lIns="45718" tIns="45718" rIns="45718" bIns="45718"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ctr" defTabSz="3308667" rtl="0" latinLnBrk="0">
        <a:lnSpc>
          <a:spcPct val="100000"/>
        </a:lnSpc>
        <a:spcBef>
          <a:spcPts val="0"/>
        </a:spcBef>
        <a:spcAft>
          <a:spcPts val="0"/>
        </a:spcAft>
        <a:buClrTx/>
        <a:buSzTx/>
        <a:buFontTx/>
        <a:buNone/>
        <a:tabLst/>
        <a:defRPr b="1" baseline="0" cap="none" i="0" spc="0" strike="noStrike" sz="9600" u="none">
          <a:solidFill>
            <a:srgbClr val="FFFFFF"/>
          </a:solidFill>
          <a:uFillTx/>
          <a:latin typeface="+mj-lt"/>
          <a:ea typeface="+mj-ea"/>
          <a:cs typeface="+mj-cs"/>
          <a:sym typeface="Arial"/>
        </a:defRPr>
      </a:lvl1pPr>
      <a:lvl2pPr marL="0" marR="0" indent="0" algn="ctr" defTabSz="3308667" rtl="0" latinLnBrk="0">
        <a:lnSpc>
          <a:spcPct val="100000"/>
        </a:lnSpc>
        <a:spcBef>
          <a:spcPts val="0"/>
        </a:spcBef>
        <a:spcAft>
          <a:spcPts val="0"/>
        </a:spcAft>
        <a:buClrTx/>
        <a:buSzTx/>
        <a:buFontTx/>
        <a:buNone/>
        <a:tabLst/>
        <a:defRPr b="1" baseline="0" cap="none" i="0" spc="0" strike="noStrike" sz="9600" u="none">
          <a:solidFill>
            <a:srgbClr val="FFFFFF"/>
          </a:solidFill>
          <a:uFillTx/>
          <a:latin typeface="+mj-lt"/>
          <a:ea typeface="+mj-ea"/>
          <a:cs typeface="+mj-cs"/>
          <a:sym typeface="Arial"/>
        </a:defRPr>
      </a:lvl2pPr>
      <a:lvl3pPr marL="0" marR="0" indent="0" algn="ctr" defTabSz="3308667" rtl="0" latinLnBrk="0">
        <a:lnSpc>
          <a:spcPct val="100000"/>
        </a:lnSpc>
        <a:spcBef>
          <a:spcPts val="0"/>
        </a:spcBef>
        <a:spcAft>
          <a:spcPts val="0"/>
        </a:spcAft>
        <a:buClrTx/>
        <a:buSzTx/>
        <a:buFontTx/>
        <a:buNone/>
        <a:tabLst/>
        <a:defRPr b="1" baseline="0" cap="none" i="0" spc="0" strike="noStrike" sz="9600" u="none">
          <a:solidFill>
            <a:srgbClr val="FFFFFF"/>
          </a:solidFill>
          <a:uFillTx/>
          <a:latin typeface="+mj-lt"/>
          <a:ea typeface="+mj-ea"/>
          <a:cs typeface="+mj-cs"/>
          <a:sym typeface="Arial"/>
        </a:defRPr>
      </a:lvl3pPr>
      <a:lvl4pPr marL="0" marR="0" indent="0" algn="ctr" defTabSz="3308667" rtl="0" latinLnBrk="0">
        <a:lnSpc>
          <a:spcPct val="100000"/>
        </a:lnSpc>
        <a:spcBef>
          <a:spcPts val="0"/>
        </a:spcBef>
        <a:spcAft>
          <a:spcPts val="0"/>
        </a:spcAft>
        <a:buClrTx/>
        <a:buSzTx/>
        <a:buFontTx/>
        <a:buNone/>
        <a:tabLst/>
        <a:defRPr b="1" baseline="0" cap="none" i="0" spc="0" strike="noStrike" sz="9600" u="none">
          <a:solidFill>
            <a:srgbClr val="FFFFFF"/>
          </a:solidFill>
          <a:uFillTx/>
          <a:latin typeface="+mj-lt"/>
          <a:ea typeface="+mj-ea"/>
          <a:cs typeface="+mj-cs"/>
          <a:sym typeface="Arial"/>
        </a:defRPr>
      </a:lvl4pPr>
      <a:lvl5pPr marL="0" marR="0" indent="0" algn="ctr" defTabSz="3308667" rtl="0" latinLnBrk="0">
        <a:lnSpc>
          <a:spcPct val="100000"/>
        </a:lnSpc>
        <a:spcBef>
          <a:spcPts val="0"/>
        </a:spcBef>
        <a:spcAft>
          <a:spcPts val="0"/>
        </a:spcAft>
        <a:buClrTx/>
        <a:buSzTx/>
        <a:buFontTx/>
        <a:buNone/>
        <a:tabLst/>
        <a:defRPr b="1" baseline="0" cap="none" i="0" spc="0" strike="noStrike" sz="9600" u="none">
          <a:solidFill>
            <a:srgbClr val="FFFFFF"/>
          </a:solidFill>
          <a:uFillTx/>
          <a:latin typeface="+mj-lt"/>
          <a:ea typeface="+mj-ea"/>
          <a:cs typeface="+mj-cs"/>
          <a:sym typeface="Arial"/>
        </a:defRPr>
      </a:lvl5pPr>
      <a:lvl6pPr marL="0" marR="0" indent="0" algn="ctr" defTabSz="3308667" rtl="0" latinLnBrk="0">
        <a:lnSpc>
          <a:spcPct val="100000"/>
        </a:lnSpc>
        <a:spcBef>
          <a:spcPts val="0"/>
        </a:spcBef>
        <a:spcAft>
          <a:spcPts val="0"/>
        </a:spcAft>
        <a:buClrTx/>
        <a:buSzTx/>
        <a:buFontTx/>
        <a:buNone/>
        <a:tabLst/>
        <a:defRPr b="1" baseline="0" cap="none" i="0" spc="0" strike="noStrike" sz="9600" u="none">
          <a:solidFill>
            <a:srgbClr val="FFFFFF"/>
          </a:solidFill>
          <a:uFillTx/>
          <a:latin typeface="+mj-lt"/>
          <a:ea typeface="+mj-ea"/>
          <a:cs typeface="+mj-cs"/>
          <a:sym typeface="Arial"/>
        </a:defRPr>
      </a:lvl6pPr>
      <a:lvl7pPr marL="0" marR="0" indent="0" algn="ctr" defTabSz="3308667" rtl="0" latinLnBrk="0">
        <a:lnSpc>
          <a:spcPct val="100000"/>
        </a:lnSpc>
        <a:spcBef>
          <a:spcPts val="0"/>
        </a:spcBef>
        <a:spcAft>
          <a:spcPts val="0"/>
        </a:spcAft>
        <a:buClrTx/>
        <a:buSzTx/>
        <a:buFontTx/>
        <a:buNone/>
        <a:tabLst/>
        <a:defRPr b="1" baseline="0" cap="none" i="0" spc="0" strike="noStrike" sz="9600" u="none">
          <a:solidFill>
            <a:srgbClr val="FFFFFF"/>
          </a:solidFill>
          <a:uFillTx/>
          <a:latin typeface="+mj-lt"/>
          <a:ea typeface="+mj-ea"/>
          <a:cs typeface="+mj-cs"/>
          <a:sym typeface="Arial"/>
        </a:defRPr>
      </a:lvl7pPr>
      <a:lvl8pPr marL="0" marR="0" indent="0" algn="ctr" defTabSz="3308667" rtl="0" latinLnBrk="0">
        <a:lnSpc>
          <a:spcPct val="100000"/>
        </a:lnSpc>
        <a:spcBef>
          <a:spcPts val="0"/>
        </a:spcBef>
        <a:spcAft>
          <a:spcPts val="0"/>
        </a:spcAft>
        <a:buClrTx/>
        <a:buSzTx/>
        <a:buFontTx/>
        <a:buNone/>
        <a:tabLst/>
        <a:defRPr b="1" baseline="0" cap="none" i="0" spc="0" strike="noStrike" sz="9600" u="none">
          <a:solidFill>
            <a:srgbClr val="FFFFFF"/>
          </a:solidFill>
          <a:uFillTx/>
          <a:latin typeface="+mj-lt"/>
          <a:ea typeface="+mj-ea"/>
          <a:cs typeface="+mj-cs"/>
          <a:sym typeface="Arial"/>
        </a:defRPr>
      </a:lvl8pPr>
      <a:lvl9pPr marL="0" marR="0" indent="0" algn="ctr" defTabSz="3308667" rtl="0" latinLnBrk="0">
        <a:lnSpc>
          <a:spcPct val="100000"/>
        </a:lnSpc>
        <a:spcBef>
          <a:spcPts val="0"/>
        </a:spcBef>
        <a:spcAft>
          <a:spcPts val="0"/>
        </a:spcAft>
        <a:buClrTx/>
        <a:buSzTx/>
        <a:buFontTx/>
        <a:buNone/>
        <a:tabLst/>
        <a:defRPr b="1" baseline="0" cap="none" i="0" spc="0" strike="noStrike" sz="9600" u="none">
          <a:solidFill>
            <a:srgbClr val="FFFFFF"/>
          </a:solidFill>
          <a:uFillTx/>
          <a:latin typeface="+mj-lt"/>
          <a:ea typeface="+mj-ea"/>
          <a:cs typeface="+mj-cs"/>
          <a:sym typeface="Arial"/>
        </a:defRPr>
      </a:lvl9pPr>
    </p:titleStyle>
    <p:bodyStyle>
      <a:lvl1pPr marL="1237428" marR="0" indent="-1237428" algn="l" defTabSz="3308667" rtl="0" latinLnBrk="0">
        <a:lnSpc>
          <a:spcPct val="100000"/>
        </a:lnSpc>
        <a:spcBef>
          <a:spcPts val="500"/>
        </a:spcBef>
        <a:spcAft>
          <a:spcPts val="0"/>
        </a:spcAft>
        <a:buClrTx/>
        <a:buSzPct val="100000"/>
        <a:buFontTx/>
        <a:buChar char="•"/>
        <a:tabLst/>
        <a:defRPr b="0" baseline="0" cap="none" i="0" spc="0" strike="noStrike" sz="2400" u="none">
          <a:solidFill>
            <a:srgbClr val="000000"/>
          </a:solidFill>
          <a:uFillTx/>
          <a:latin typeface="+mj-lt"/>
          <a:ea typeface="+mj-ea"/>
          <a:cs typeface="+mj-cs"/>
          <a:sym typeface="Arial"/>
        </a:defRPr>
      </a:lvl1pPr>
      <a:lvl2pPr marL="2130395" marR="0" indent="-476062" algn="l" defTabSz="3308667" rtl="0" latinLnBrk="0">
        <a:lnSpc>
          <a:spcPct val="100000"/>
        </a:lnSpc>
        <a:spcBef>
          <a:spcPts val="500"/>
        </a:spcBef>
        <a:spcAft>
          <a:spcPts val="0"/>
        </a:spcAft>
        <a:buClrTx/>
        <a:buSzPct val="100000"/>
        <a:buFontTx/>
        <a:buChar char="–"/>
        <a:tabLst/>
        <a:defRPr b="0" baseline="0" cap="none" i="0" spc="0" strike="noStrike" sz="2400" u="none">
          <a:solidFill>
            <a:srgbClr val="000000"/>
          </a:solidFill>
          <a:uFillTx/>
          <a:latin typeface="+mj-lt"/>
          <a:ea typeface="+mj-ea"/>
          <a:cs typeface="+mj-cs"/>
          <a:sym typeface="Arial"/>
        </a:defRPr>
      </a:lvl2pPr>
      <a:lvl3pPr marL="3734337" marR="0" indent="-420685" algn="l" defTabSz="3308667" rtl="0" latinLnBrk="0">
        <a:lnSpc>
          <a:spcPct val="100000"/>
        </a:lnSpc>
        <a:spcBef>
          <a:spcPts val="500"/>
        </a:spcBef>
        <a:spcAft>
          <a:spcPts val="0"/>
        </a:spcAft>
        <a:buClrTx/>
        <a:buSzPct val="100000"/>
        <a:buFontTx/>
        <a:buChar char="•"/>
        <a:tabLst/>
        <a:defRPr b="0" baseline="0" cap="none" i="0" spc="0" strike="noStrike" sz="2400" u="none">
          <a:solidFill>
            <a:srgbClr val="000000"/>
          </a:solidFill>
          <a:uFillTx/>
          <a:latin typeface="+mj-lt"/>
          <a:ea typeface="+mj-ea"/>
          <a:cs typeface="+mj-cs"/>
          <a:sym typeface="Arial"/>
        </a:defRPr>
      </a:lvl3pPr>
      <a:lvl4pPr marL="5534567" marR="0" indent="-564922" algn="l" defTabSz="3308667" rtl="0" latinLnBrk="0">
        <a:lnSpc>
          <a:spcPct val="100000"/>
        </a:lnSpc>
        <a:spcBef>
          <a:spcPts val="500"/>
        </a:spcBef>
        <a:spcAft>
          <a:spcPts val="0"/>
        </a:spcAft>
        <a:buClrTx/>
        <a:buSzPct val="100000"/>
        <a:buFontTx/>
        <a:buChar char="–"/>
        <a:tabLst/>
        <a:defRPr b="0" baseline="0" cap="none" i="0" spc="0" strike="noStrike" sz="2400" u="none">
          <a:solidFill>
            <a:srgbClr val="000000"/>
          </a:solidFill>
          <a:uFillTx/>
          <a:latin typeface="+mj-lt"/>
          <a:ea typeface="+mj-ea"/>
          <a:cs typeface="+mj-cs"/>
          <a:sym typeface="Arial"/>
        </a:defRPr>
      </a:lvl4pPr>
      <a:lvl5pPr marL="7190562" marR="0" indent="-564922" algn="l" defTabSz="3308667" rtl="0" latinLnBrk="0">
        <a:lnSpc>
          <a:spcPct val="100000"/>
        </a:lnSpc>
        <a:spcBef>
          <a:spcPts val="500"/>
        </a:spcBef>
        <a:spcAft>
          <a:spcPts val="0"/>
        </a:spcAft>
        <a:buClrTx/>
        <a:buSzPct val="100000"/>
        <a:buFontTx/>
        <a:buChar char="»"/>
        <a:tabLst/>
        <a:defRPr b="0" baseline="0" cap="none" i="0" spc="0" strike="noStrike" sz="2400" u="none">
          <a:solidFill>
            <a:srgbClr val="000000"/>
          </a:solidFill>
          <a:uFillTx/>
          <a:latin typeface="+mj-lt"/>
          <a:ea typeface="+mj-ea"/>
          <a:cs typeface="+mj-cs"/>
          <a:sym typeface="Arial"/>
        </a:defRPr>
      </a:lvl5pPr>
      <a:lvl6pPr marL="4964695" marR="0" indent="-620147" algn="l" defTabSz="3308667" rtl="0" latinLnBrk="0">
        <a:lnSpc>
          <a:spcPct val="100000"/>
        </a:lnSpc>
        <a:spcBef>
          <a:spcPts val="500"/>
        </a:spcBef>
        <a:spcAft>
          <a:spcPts val="0"/>
        </a:spcAft>
        <a:buClrTx/>
        <a:buSzPct val="100000"/>
        <a:buFontTx/>
        <a:buChar char="»"/>
        <a:tabLst/>
        <a:defRPr b="0" baseline="0" cap="none" i="0" spc="0" strike="noStrike" sz="2400" u="none">
          <a:solidFill>
            <a:srgbClr val="000000"/>
          </a:solidFill>
          <a:uFillTx/>
          <a:latin typeface="+mj-lt"/>
          <a:ea typeface="+mj-ea"/>
          <a:cs typeface="+mj-cs"/>
          <a:sym typeface="Arial"/>
        </a:defRPr>
      </a:lvl6pPr>
      <a:lvl7pPr marL="5374533" marR="0" indent="-620147" algn="l" defTabSz="3308667" rtl="0" latinLnBrk="0">
        <a:lnSpc>
          <a:spcPct val="100000"/>
        </a:lnSpc>
        <a:spcBef>
          <a:spcPts val="500"/>
        </a:spcBef>
        <a:spcAft>
          <a:spcPts val="0"/>
        </a:spcAft>
        <a:buClrTx/>
        <a:buSzPct val="100000"/>
        <a:buFontTx/>
        <a:buChar char="»"/>
        <a:tabLst/>
        <a:defRPr b="0" baseline="0" cap="none" i="0" spc="0" strike="noStrike" sz="2400" u="none">
          <a:solidFill>
            <a:srgbClr val="000000"/>
          </a:solidFill>
          <a:uFillTx/>
          <a:latin typeface="+mj-lt"/>
          <a:ea typeface="+mj-ea"/>
          <a:cs typeface="+mj-cs"/>
          <a:sym typeface="Arial"/>
        </a:defRPr>
      </a:lvl7pPr>
      <a:lvl8pPr marL="5784370" marR="0" indent="-620147" algn="l" defTabSz="3308667" rtl="0" latinLnBrk="0">
        <a:lnSpc>
          <a:spcPct val="100000"/>
        </a:lnSpc>
        <a:spcBef>
          <a:spcPts val="500"/>
        </a:spcBef>
        <a:spcAft>
          <a:spcPts val="0"/>
        </a:spcAft>
        <a:buClrTx/>
        <a:buSzPct val="100000"/>
        <a:buFontTx/>
        <a:buChar char="»"/>
        <a:tabLst/>
        <a:defRPr b="0" baseline="0" cap="none" i="0" spc="0" strike="noStrike" sz="2400" u="none">
          <a:solidFill>
            <a:srgbClr val="000000"/>
          </a:solidFill>
          <a:uFillTx/>
          <a:latin typeface="+mj-lt"/>
          <a:ea typeface="+mj-ea"/>
          <a:cs typeface="+mj-cs"/>
          <a:sym typeface="Arial"/>
        </a:defRPr>
      </a:lvl8pPr>
      <a:lvl9pPr marL="6194204" marR="0" indent="-620147" algn="l" defTabSz="3308667" rtl="0" latinLnBrk="0">
        <a:lnSpc>
          <a:spcPct val="100000"/>
        </a:lnSpc>
        <a:spcBef>
          <a:spcPts val="500"/>
        </a:spcBef>
        <a:spcAft>
          <a:spcPts val="0"/>
        </a:spcAft>
        <a:buClrTx/>
        <a:buSzPct val="100000"/>
        <a:buFontTx/>
        <a:buChar char="»"/>
        <a:tabLst/>
        <a:defRPr b="0" baseline="0" cap="none" i="0" spc="0" strike="noStrike" sz="24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 name="image1.png" descr="image1.png"/>
          <p:cNvPicPr>
            <a:picLocks noChangeAspect="1"/>
          </p:cNvPicPr>
          <p:nvPr/>
        </p:nvPicPr>
        <p:blipFill>
          <a:blip r:embed="rId2">
            <a:extLst/>
          </a:blip>
          <a:stretch>
            <a:fillRect/>
          </a:stretch>
        </p:blipFill>
        <p:spPr>
          <a:xfrm>
            <a:off x="21475" y="1215510"/>
            <a:ext cx="8226708" cy="3375318"/>
          </a:xfrm>
          <a:prstGeom prst="rect">
            <a:avLst/>
          </a:prstGeom>
          <a:ln w="12700">
            <a:miter lim="400000"/>
          </a:ln>
        </p:spPr>
      </p:pic>
      <p:sp>
        <p:nvSpPr>
          <p:cNvPr id="28" name="TextBox 2"/>
          <p:cNvSpPr txBox="1"/>
          <p:nvPr/>
        </p:nvSpPr>
        <p:spPr>
          <a:xfrm>
            <a:off x="8936752" y="551860"/>
            <a:ext cx="27895898" cy="3759567"/>
          </a:xfrm>
          <a:prstGeom prst="rect">
            <a:avLst/>
          </a:prstGeom>
          <a:ln w="12700">
            <a:miter lim="400000"/>
          </a:ln>
          <a:extLst>
            <a:ext uri="{C572A759-6A51-4108-AA02-DFA0A04FC94B}">
              <ma14:wrappingTextBoxFlag xmlns:ma14="http://schemas.microsoft.com/office/mac/drawingml/2011/main" val="1"/>
            </a:ext>
          </a:extLst>
        </p:spPr>
        <p:txBody>
          <a:bodyPr lIns="47839" tIns="47839" rIns="47839" bIns="47839">
            <a:spAutoFit/>
          </a:bodyPr>
          <a:lstStyle/>
          <a:p>
            <a:pPr>
              <a:spcBef>
                <a:spcPts val="600"/>
              </a:spcBef>
              <a:defRPr b="1" sz="7800">
                <a:solidFill>
                  <a:srgbClr val="BE4B44"/>
                </a:solidFill>
              </a:defRPr>
            </a:pPr>
            <a:r>
              <a:t>Laparoscopic Assisted Hemicolectomy at AIC Kijabe Hospital </a:t>
            </a:r>
          </a:p>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uFill>
                  <a:solidFill>
                    <a:srgbClr val="000000"/>
                  </a:solidFill>
                </a:uFill>
              </a:defRPr>
            </a:pPr>
            <a:r>
              <a:t>Leahcaren N. Oundoh, Katlyn G. McKay, Afidu Lemfuka, Lydia Kersh, Maya V.Roytman, Caleb Van Essen, Joseph Nderitu, Richard Davis</a:t>
            </a:r>
          </a:p>
        </p:txBody>
      </p:sp>
      <p:sp>
        <p:nvSpPr>
          <p:cNvPr id="29" name="Right hemicolectomy  is performed for malignancy and other benign conditions.Traditionally  an open approach was used  but recently we have shifted to  the use Minimally invasive surgery (MIS)  and appreciated reduced pain recovery time  and hospital sta"/>
          <p:cNvSpPr txBox="1"/>
          <p:nvPr/>
        </p:nvSpPr>
        <p:spPr>
          <a:xfrm>
            <a:off x="199915" y="5386991"/>
            <a:ext cx="18910742" cy="67319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aseline="-1597" sz="6500">
                <a:solidFill>
                  <a:srgbClr val="070904"/>
                </a:solidFill>
              </a:defRPr>
            </a:pPr>
            <a:r>
              <a:t>Right hemicolectomy  is performed for malignancy and other benign co</a:t>
            </a:r>
            <a:r>
              <a:rPr>
                <a:solidFill>
                  <a:srgbClr val="000000"/>
                </a:solidFill>
              </a:rPr>
              <a:t>nditions.Traditionally  an open approach was used  but recently we have shifted to  the use Minimally invasive surgery (MIS)  and appreciated reduced pain recovery time  and hospital stay.​</a:t>
            </a:r>
            <a:endParaRPr>
              <a:solidFill>
                <a:srgbClr val="000000"/>
              </a:solidFill>
            </a:endParaRPr>
          </a:p>
          <a:p>
            <a:pPr defTabSz="457200">
              <a:defRPr b="1" baseline="-1597" sz="6500"/>
            </a:pPr>
            <a:r>
              <a:rPr b="0"/>
              <a:t>This study presents two cases of right hemicolectomy by a minimally invasive approach, highlighting our technique.</a:t>
            </a:r>
            <a:r>
              <a:t>​</a:t>
            </a:r>
            <a:endParaRPr>
              <a:solidFill>
                <a:srgbClr val="000000">
                  <a:alpha val="84705"/>
                </a:srgbClr>
              </a:solidFill>
            </a:endParaRPr>
          </a:p>
          <a:p>
            <a:pPr defTabSz="457200">
              <a:defRPr sz="6500">
                <a:solidFill>
                  <a:srgbClr val="000000">
                    <a:alpha val="84705"/>
                  </a:srgbClr>
                </a:solidFill>
              </a:defRPr>
            </a:pPr>
            <a:r>
              <a:t>​</a:t>
            </a:r>
          </a:p>
        </p:txBody>
      </p:sp>
      <p:sp>
        <p:nvSpPr>
          <p:cNvPr id="30" name="TextBox 69"/>
          <p:cNvSpPr txBox="1"/>
          <p:nvPr/>
        </p:nvSpPr>
        <p:spPr>
          <a:xfrm>
            <a:off x="167759" y="4365843"/>
            <a:ext cx="18423976" cy="867875"/>
          </a:xfrm>
          <a:prstGeom prst="rect">
            <a:avLst/>
          </a:prstGeom>
          <a:solidFill>
            <a:srgbClr val="A7CBFF"/>
          </a:solidFill>
          <a:ln>
            <a:solidFill>
              <a:srgbClr val="000000"/>
            </a:solidFill>
            <a:miter/>
          </a:ln>
          <a:extLst>
            <a:ext uri="{C572A759-6A51-4108-AA02-DFA0A04FC94B}">
              <ma14:wrappingTextBoxFlag xmlns:ma14="http://schemas.microsoft.com/office/mac/drawingml/2011/main" val="1"/>
            </a:ext>
          </a:extLst>
        </p:spPr>
        <p:txBody>
          <a:bodyPr lIns="58977" tIns="58977" rIns="58977" bIns="58977">
            <a:spAutoFit/>
          </a:bodyPr>
          <a:lstStyle>
            <a:lvl1pPr algn="ctr" defTabSz="1380350">
              <a:defRPr b="1" cap="small" sz="5200"/>
            </a:lvl1pPr>
          </a:lstStyle>
          <a:p>
            <a:pPr/>
            <a:r>
              <a:t>Introduction</a:t>
            </a:r>
          </a:p>
        </p:txBody>
      </p:sp>
      <p:sp>
        <p:nvSpPr>
          <p:cNvPr id="31" name="We reviewed two cases of right hemicolectomy. A step-by-step analysis of our laparoscopic technique was performed. Key technical steps, anatomy, and complication considerations were analyzed. The patients were a 70-year-old male with hepatic flexure aden"/>
          <p:cNvSpPr txBox="1"/>
          <p:nvPr/>
        </p:nvSpPr>
        <p:spPr>
          <a:xfrm>
            <a:off x="397241" y="13653304"/>
            <a:ext cx="17965012" cy="496099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uFill>
                  <a:solidFill>
                    <a:srgbClr val="000000"/>
                  </a:solidFill>
                </a:uFill>
              </a:defRPr>
            </a:pPr>
            <a:r>
              <a:t>We reviewed two cases of right hemicolectomy. A step-by-step analysis of our laparoscopic technique was performed. Key technical steps, anatomy, and complication considerations were analyzed. The patients were a 70-year-old male with hepatic flexure adenocarcinoma and a 64-year-old female with a 5cm neuroendocrine tumor found at previous laparoscopic appendectomy</a:t>
            </a:r>
            <a:r>
              <a:rPr sz="4400"/>
              <a:t>.</a:t>
            </a:r>
          </a:p>
        </p:txBody>
      </p:sp>
      <p:sp>
        <p:nvSpPr>
          <p:cNvPr id="32" name="TextBox 47"/>
          <p:cNvSpPr txBox="1"/>
          <p:nvPr/>
        </p:nvSpPr>
        <p:spPr>
          <a:xfrm>
            <a:off x="-75250" y="12272195"/>
            <a:ext cx="18187882" cy="867876"/>
          </a:xfrm>
          <a:prstGeom prst="rect">
            <a:avLst/>
          </a:prstGeom>
          <a:solidFill>
            <a:srgbClr val="A7CBFF"/>
          </a:solidFill>
          <a:ln>
            <a:solidFill>
              <a:srgbClr val="000000"/>
            </a:solidFill>
            <a:miter/>
          </a:ln>
          <a:extLst>
            <a:ext uri="{C572A759-6A51-4108-AA02-DFA0A04FC94B}">
              <ma14:wrappingTextBoxFlag xmlns:ma14="http://schemas.microsoft.com/office/mac/drawingml/2011/main" val="1"/>
            </a:ext>
          </a:extLst>
        </p:spPr>
        <p:txBody>
          <a:bodyPr lIns="58977" tIns="58977" rIns="58977" bIns="58977">
            <a:spAutoFit/>
          </a:bodyPr>
          <a:lstStyle>
            <a:lvl1pPr algn="ctr" defTabSz="1380350">
              <a:defRPr b="1" cap="small" sz="5200"/>
            </a:lvl1pPr>
          </a:lstStyle>
          <a:p>
            <a:pPr/>
            <a:r>
              <a:t>METHODS</a:t>
            </a:r>
          </a:p>
        </p:txBody>
      </p:sp>
      <p:sp>
        <p:nvSpPr>
          <p:cNvPr id="33" name="TextBox 39"/>
          <p:cNvSpPr txBox="1"/>
          <p:nvPr/>
        </p:nvSpPr>
        <p:spPr>
          <a:xfrm>
            <a:off x="74816" y="19360982"/>
            <a:ext cx="18423974" cy="867875"/>
          </a:xfrm>
          <a:prstGeom prst="rect">
            <a:avLst/>
          </a:prstGeom>
          <a:solidFill>
            <a:srgbClr val="A7CBFF"/>
          </a:solidFill>
          <a:ln>
            <a:solidFill>
              <a:srgbClr val="000000"/>
            </a:solidFill>
            <a:miter/>
          </a:ln>
          <a:extLst>
            <a:ext uri="{C572A759-6A51-4108-AA02-DFA0A04FC94B}">
              <ma14:wrappingTextBoxFlag xmlns:ma14="http://schemas.microsoft.com/office/mac/drawingml/2011/main" val="1"/>
            </a:ext>
          </a:extLst>
        </p:spPr>
        <p:txBody>
          <a:bodyPr lIns="58977" tIns="58977" rIns="58977" bIns="58977">
            <a:spAutoFit/>
          </a:bodyPr>
          <a:lstStyle>
            <a:lvl1pPr algn="ctr" defTabSz="1380350">
              <a:defRPr b="1" cap="small" sz="5200"/>
            </a:lvl1pPr>
          </a:lstStyle>
          <a:p>
            <a:pPr/>
            <a:r>
              <a:t>Procedure steps</a:t>
            </a:r>
          </a:p>
        </p:txBody>
      </p:sp>
      <p:grpSp>
        <p:nvGrpSpPr>
          <p:cNvPr id="36" name="Image Gallery"/>
          <p:cNvGrpSpPr/>
          <p:nvPr/>
        </p:nvGrpSpPr>
        <p:grpSpPr>
          <a:xfrm>
            <a:off x="1826178" y="20821439"/>
            <a:ext cx="4617302" cy="6640686"/>
            <a:chOff x="0" y="0"/>
            <a:chExt cx="4617300" cy="6640684"/>
          </a:xfrm>
        </p:grpSpPr>
        <p:pic>
          <p:nvPicPr>
            <p:cNvPr id="34" name="lap 5.jpeg" descr="lap 5.jpeg"/>
            <p:cNvPicPr>
              <a:picLocks noChangeAspect="1"/>
            </p:cNvPicPr>
            <p:nvPr/>
          </p:nvPicPr>
          <p:blipFill>
            <a:blip r:embed="rId3">
              <a:extLst/>
            </a:blip>
            <a:srcRect l="17500" t="0" r="17500" b="0"/>
            <a:stretch>
              <a:fillRect/>
            </a:stretch>
          </p:blipFill>
          <p:spPr>
            <a:xfrm>
              <a:off x="0" y="0"/>
              <a:ext cx="4617301" cy="6344577"/>
            </a:xfrm>
            <a:prstGeom prst="rect">
              <a:avLst/>
            </a:prstGeom>
            <a:ln w="12700" cap="flat">
              <a:noFill/>
              <a:miter lim="400000"/>
            </a:ln>
            <a:effectLst/>
          </p:spPr>
        </p:pic>
        <p:sp>
          <p:nvSpPr>
            <p:cNvPr id="35" name="Caption"/>
            <p:cNvSpPr txBox="1"/>
            <p:nvPr/>
          </p:nvSpPr>
          <p:spPr>
            <a:xfrm>
              <a:off x="-1" y="6400096"/>
              <a:ext cx="4617302" cy="2405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defTabSz="457200">
                <a:defRPr sz="1200">
                  <a:latin typeface="+mn-lt"/>
                  <a:ea typeface="+mn-ea"/>
                  <a:cs typeface="+mn-cs"/>
                  <a:sym typeface="Helvetica"/>
                </a:defRPr>
              </a:lvl1pPr>
            </a:lstStyle>
            <a:p>
              <a:pPr/>
              <a:r>
                <a:t>Caption</a:t>
              </a:r>
            </a:p>
          </p:txBody>
        </p:sp>
      </p:grpSp>
      <p:grpSp>
        <p:nvGrpSpPr>
          <p:cNvPr id="39" name="Image Gallery"/>
          <p:cNvGrpSpPr/>
          <p:nvPr/>
        </p:nvGrpSpPr>
        <p:grpSpPr>
          <a:xfrm>
            <a:off x="31710782" y="5324819"/>
            <a:ext cx="7413186" cy="5570216"/>
            <a:chOff x="0" y="0"/>
            <a:chExt cx="7413184" cy="5570214"/>
          </a:xfrm>
        </p:grpSpPr>
        <p:pic>
          <p:nvPicPr>
            <p:cNvPr id="37" name="lap 4.jpeg" descr="lap 4.jpeg"/>
            <p:cNvPicPr>
              <a:picLocks noChangeAspect="1"/>
            </p:cNvPicPr>
            <p:nvPr/>
          </p:nvPicPr>
          <p:blipFill>
            <a:blip r:embed="rId4">
              <a:extLst/>
            </a:blip>
            <a:srcRect l="0" t="1453" r="0" b="1453"/>
            <a:stretch>
              <a:fillRect/>
            </a:stretch>
          </p:blipFill>
          <p:spPr>
            <a:xfrm>
              <a:off x="0" y="0"/>
              <a:ext cx="7413185" cy="5398317"/>
            </a:xfrm>
            <a:prstGeom prst="rect">
              <a:avLst/>
            </a:prstGeom>
            <a:ln w="12700" cap="flat">
              <a:noFill/>
              <a:miter lim="400000"/>
            </a:ln>
            <a:effectLst/>
          </p:spPr>
        </p:pic>
        <p:sp>
          <p:nvSpPr>
            <p:cNvPr id="38" name="Caption"/>
            <p:cNvSpPr txBox="1"/>
            <p:nvPr/>
          </p:nvSpPr>
          <p:spPr>
            <a:xfrm>
              <a:off x="0" y="5452693"/>
              <a:ext cx="7413185" cy="1175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defRPr sz="100"/>
              </a:lvl1pPr>
            </a:lstStyle>
            <a:p>
              <a:pPr/>
              <a:r>
                <a:t>Caption</a:t>
              </a:r>
            </a:p>
          </p:txBody>
        </p:sp>
      </p:grpSp>
      <p:sp>
        <p:nvSpPr>
          <p:cNvPr id="40" name="TextBox 39"/>
          <p:cNvSpPr txBox="1"/>
          <p:nvPr/>
        </p:nvSpPr>
        <p:spPr>
          <a:xfrm>
            <a:off x="22212360" y="4122922"/>
            <a:ext cx="14161237" cy="867875"/>
          </a:xfrm>
          <a:prstGeom prst="rect">
            <a:avLst/>
          </a:prstGeom>
          <a:solidFill>
            <a:srgbClr val="A7CBFF"/>
          </a:solidFill>
          <a:ln>
            <a:solidFill>
              <a:srgbClr val="000000"/>
            </a:solidFill>
            <a:miter/>
          </a:ln>
          <a:extLst>
            <a:ext uri="{C572A759-6A51-4108-AA02-DFA0A04FC94B}">
              <ma14:wrappingTextBoxFlag xmlns:ma14="http://schemas.microsoft.com/office/mac/drawingml/2011/main" val="1"/>
            </a:ext>
          </a:extLst>
        </p:spPr>
        <p:txBody>
          <a:bodyPr lIns="58977" tIns="58977" rIns="58977" bIns="58977">
            <a:spAutoFit/>
          </a:bodyPr>
          <a:lstStyle>
            <a:lvl1pPr algn="ctr" defTabSz="1380350">
              <a:defRPr b="1" cap="small" sz="5200"/>
            </a:lvl1pPr>
          </a:lstStyle>
          <a:p>
            <a:pPr/>
            <a:r>
              <a:t>Procedure steps</a:t>
            </a:r>
          </a:p>
        </p:txBody>
      </p:sp>
      <p:sp>
        <p:nvSpPr>
          <p:cNvPr id="41" name="TextBox 39"/>
          <p:cNvSpPr txBox="1"/>
          <p:nvPr/>
        </p:nvSpPr>
        <p:spPr>
          <a:xfrm>
            <a:off x="21999091" y="24991784"/>
            <a:ext cx="21288491" cy="867875"/>
          </a:xfrm>
          <a:prstGeom prst="rect">
            <a:avLst/>
          </a:prstGeom>
          <a:solidFill>
            <a:srgbClr val="A7CBFF"/>
          </a:solidFill>
          <a:ln>
            <a:solidFill>
              <a:srgbClr val="000000"/>
            </a:solidFill>
            <a:miter/>
          </a:ln>
          <a:extLst>
            <a:ext uri="{C572A759-6A51-4108-AA02-DFA0A04FC94B}">
              <ma14:wrappingTextBoxFlag xmlns:ma14="http://schemas.microsoft.com/office/mac/drawingml/2011/main" val="1"/>
            </a:ext>
          </a:extLst>
        </p:spPr>
        <p:txBody>
          <a:bodyPr lIns="58977" tIns="58977" rIns="58977" bIns="58977">
            <a:spAutoFit/>
          </a:bodyPr>
          <a:lstStyle>
            <a:lvl1pPr algn="ctr" defTabSz="1380350">
              <a:defRPr b="1" cap="small" sz="5200"/>
            </a:lvl1pPr>
          </a:lstStyle>
          <a:p>
            <a:pPr/>
            <a:r>
              <a:t>CONCLUSION</a:t>
            </a:r>
          </a:p>
        </p:txBody>
      </p:sp>
      <p:grpSp>
        <p:nvGrpSpPr>
          <p:cNvPr id="44" name="Image Gallery"/>
          <p:cNvGrpSpPr/>
          <p:nvPr/>
        </p:nvGrpSpPr>
        <p:grpSpPr>
          <a:xfrm>
            <a:off x="22099602" y="12174857"/>
            <a:ext cx="9844539" cy="4965123"/>
            <a:chOff x="0" y="0"/>
            <a:chExt cx="9844538" cy="4965122"/>
          </a:xfrm>
        </p:grpSpPr>
        <p:pic>
          <p:nvPicPr>
            <p:cNvPr id="42" name="lap 1.jpeg" descr="lap 1.jpeg"/>
            <p:cNvPicPr>
              <a:picLocks noChangeAspect="1"/>
            </p:cNvPicPr>
            <p:nvPr/>
          </p:nvPicPr>
          <p:blipFill>
            <a:blip r:embed="rId5">
              <a:extLst/>
            </a:blip>
            <a:srcRect l="0" t="31909" r="0" b="31909"/>
            <a:stretch>
              <a:fillRect/>
            </a:stretch>
          </p:blipFill>
          <p:spPr>
            <a:xfrm>
              <a:off x="-1" y="-1"/>
              <a:ext cx="9844539" cy="4749222"/>
            </a:xfrm>
            <a:prstGeom prst="rect">
              <a:avLst/>
            </a:prstGeom>
            <a:ln w="12700" cap="flat">
              <a:noFill/>
              <a:miter lim="400000"/>
            </a:ln>
            <a:effectLst/>
          </p:spPr>
        </p:pic>
        <p:sp>
          <p:nvSpPr>
            <p:cNvPr id="43" name="Caption"/>
            <p:cNvSpPr txBox="1"/>
            <p:nvPr/>
          </p:nvSpPr>
          <p:spPr>
            <a:xfrm>
              <a:off x="-1" y="4817516"/>
              <a:ext cx="9844539" cy="1476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defRPr sz="100"/>
              </a:lvl1pPr>
            </a:lstStyle>
            <a:p>
              <a:pPr/>
              <a:r>
                <a:t>Caption</a:t>
              </a:r>
            </a:p>
          </p:txBody>
        </p:sp>
      </p:grpSp>
      <p:grpSp>
        <p:nvGrpSpPr>
          <p:cNvPr id="47" name="Image Gallery"/>
          <p:cNvGrpSpPr/>
          <p:nvPr/>
        </p:nvGrpSpPr>
        <p:grpSpPr>
          <a:xfrm>
            <a:off x="71198078" y="29665827"/>
            <a:ext cx="10983649" cy="12922671"/>
            <a:chOff x="0" y="0"/>
            <a:chExt cx="10983647" cy="12922671"/>
          </a:xfrm>
        </p:grpSpPr>
        <p:pic>
          <p:nvPicPr>
            <p:cNvPr id="45" name="ptxx.jpeg" descr="ptxx.jpeg"/>
            <p:cNvPicPr>
              <a:picLocks noChangeAspect="1"/>
            </p:cNvPicPr>
            <p:nvPr/>
          </p:nvPicPr>
          <p:blipFill>
            <a:blip r:embed="rId6">
              <a:extLst/>
            </a:blip>
            <a:srcRect l="0" t="724" r="0" b="724"/>
            <a:stretch>
              <a:fillRect/>
            </a:stretch>
          </p:blipFill>
          <p:spPr>
            <a:xfrm>
              <a:off x="0" y="-1"/>
              <a:ext cx="10983648" cy="12681788"/>
            </a:xfrm>
            <a:prstGeom prst="rect">
              <a:avLst/>
            </a:prstGeom>
            <a:ln w="12700" cap="flat">
              <a:noFill/>
              <a:miter lim="400000"/>
            </a:ln>
            <a:effectLst/>
          </p:spPr>
        </p:pic>
        <p:sp>
          <p:nvSpPr>
            <p:cNvPr id="46" name="Caption"/>
            <p:cNvSpPr txBox="1"/>
            <p:nvPr/>
          </p:nvSpPr>
          <p:spPr>
            <a:xfrm>
              <a:off x="-1" y="12757986"/>
              <a:ext cx="10983649" cy="1646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sz="100"/>
              </a:lvl1pPr>
            </a:lstStyle>
            <a:p>
              <a:pPr/>
              <a:r>
                <a:t>Caption</a:t>
              </a:r>
            </a:p>
          </p:txBody>
        </p:sp>
      </p:grpSp>
      <p:sp>
        <p:nvSpPr>
          <p:cNvPr id="48" name="TextBox 39"/>
          <p:cNvSpPr txBox="1"/>
          <p:nvPr/>
        </p:nvSpPr>
        <p:spPr>
          <a:xfrm>
            <a:off x="21832518" y="17403103"/>
            <a:ext cx="10378707" cy="867875"/>
          </a:xfrm>
          <a:prstGeom prst="rect">
            <a:avLst/>
          </a:prstGeom>
          <a:solidFill>
            <a:srgbClr val="A7CBFF"/>
          </a:solidFill>
          <a:ln>
            <a:solidFill>
              <a:srgbClr val="000000"/>
            </a:solidFill>
            <a:miter/>
          </a:ln>
          <a:extLst>
            <a:ext uri="{C572A759-6A51-4108-AA02-DFA0A04FC94B}">
              <ma14:wrappingTextBoxFlag xmlns:ma14="http://schemas.microsoft.com/office/mac/drawingml/2011/main" val="1"/>
            </a:ext>
          </a:extLst>
        </p:spPr>
        <p:txBody>
          <a:bodyPr lIns="58977" tIns="58977" rIns="58977" bIns="58977">
            <a:spAutoFit/>
          </a:bodyPr>
          <a:lstStyle>
            <a:lvl1pPr algn="ctr" defTabSz="1380350">
              <a:defRPr b="1" cap="small" sz="5200"/>
            </a:lvl1pPr>
          </a:lstStyle>
          <a:p>
            <a:pPr/>
            <a:r>
              <a:t>Results</a:t>
            </a:r>
          </a:p>
        </p:txBody>
      </p:sp>
      <p:sp>
        <p:nvSpPr>
          <p:cNvPr id="49" name="Reverse trendelenberg position, Hasson technique for ports insertion…"/>
          <p:cNvSpPr txBox="1"/>
          <p:nvPr/>
        </p:nvSpPr>
        <p:spPr>
          <a:xfrm>
            <a:off x="21844204" y="18419802"/>
            <a:ext cx="19948633" cy="64231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28600" indent="-228600" defTabSz="457200">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uFill>
                  <a:solidFill>
                    <a:srgbClr val="000000"/>
                  </a:solidFill>
                </a:uFill>
              </a:defRPr>
            </a:pPr>
            <a:r>
              <a:t>Reverse trendelenberg position, Hasson technique for ports insertion</a:t>
            </a:r>
          </a:p>
          <a:p>
            <a:pPr marL="228600" indent="-228600" defTabSz="457200">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uFill>
                  <a:solidFill>
                    <a:srgbClr val="000000"/>
                  </a:solidFill>
                </a:uFill>
              </a:defRPr>
            </a:pPr>
            <a:r>
              <a:t>Medial to lateral retroperitoneal dissection, following the plane between the mesocolon and the retroperitoneum, </a:t>
            </a:r>
          </a:p>
          <a:p>
            <a:pPr marL="228600" indent="-228600" defTabSz="457200">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uFill>
                  <a:solidFill>
                    <a:srgbClr val="000000"/>
                  </a:solidFill>
                </a:uFill>
              </a:defRPr>
            </a:pPr>
            <a:r>
              <a:t>Division of the hepatocolic peritoneum, trendelenburg position at this point</a:t>
            </a:r>
          </a:p>
          <a:p>
            <a:pPr marL="228600" indent="-228600" defTabSz="457200">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uFill>
                  <a:solidFill>
                    <a:srgbClr val="000000"/>
                  </a:solidFill>
                </a:uFill>
              </a:defRPr>
            </a:pPr>
            <a:r>
              <a:t>Division of the peritoneum in the right paracolic gutter. </a:t>
            </a:r>
          </a:p>
          <a:p>
            <a:pPr marL="228600" indent="-228600" defTabSz="457200">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uFill>
                  <a:solidFill>
                    <a:srgbClr val="000000"/>
                  </a:solidFill>
                </a:uFill>
              </a:defRPr>
            </a:pPr>
            <a:r>
              <a:t>A small paraumbilical incision is made and the ascending and right transverse colon are delivered out of the peritoneum. Supine position for this part.</a:t>
            </a:r>
          </a:p>
          <a:p>
            <a:pPr marL="228600" indent="-228600" defTabSz="457200">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uFill>
                  <a:solidFill>
                    <a:srgbClr val="000000"/>
                  </a:solidFill>
                </a:uFill>
              </a:defRPr>
            </a:pPr>
            <a:r>
              <a:t>Extracorporeally, vascular ligation, mesocolon division, colon and ileum division, and ileocolic anastomosis are accomplished. </a:t>
            </a:r>
          </a:p>
          <a:p>
            <a:pPr marL="228600" indent="-228600" defTabSz="457200">
              <a:buSzPct val="100000"/>
              <a:buAutoNum type="arabicPeriod" startAt="1"/>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uFill>
                  <a:solidFill>
                    <a:srgbClr val="000000"/>
                  </a:solidFill>
                </a:uFill>
              </a:defRPr>
            </a:pPr>
            <a:r>
              <a:t>The bowel is returned to the peritoneum and all incisions are closed. </a:t>
            </a:r>
          </a:p>
        </p:txBody>
      </p:sp>
      <p:sp>
        <p:nvSpPr>
          <p:cNvPr id="50" name="MIS hemicolectomy is associated with reduced pain and recovery time and hospital stay. We describe how to perform  this operation laparoscopically without energy device or mechanical staplers."/>
          <p:cNvSpPr txBox="1"/>
          <p:nvPr/>
        </p:nvSpPr>
        <p:spPr>
          <a:xfrm>
            <a:off x="22360401" y="26122783"/>
            <a:ext cx="20149627" cy="18540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300"/>
            </a:pPr>
            <a:r>
              <a:t>MIS hemicolectomy is associated with reduced pain and recovery time and hospital stay. </a:t>
            </a:r>
            <a:r>
              <a:rPr sz="3700">
                <a:uFill>
                  <a:solidFill>
                    <a:srgbClr val="000000"/>
                  </a:solidFill>
                </a:uFill>
              </a:rPr>
              <a:t>We describe how to perform  this operation laparoscopically without energy device or mechanical staplers.</a:t>
            </a:r>
          </a:p>
        </p:txBody>
      </p:sp>
      <p:sp>
        <p:nvSpPr>
          <p:cNvPr id="51" name="TextBox 57"/>
          <p:cNvSpPr txBox="1"/>
          <p:nvPr/>
        </p:nvSpPr>
        <p:spPr>
          <a:xfrm>
            <a:off x="22125968" y="28179601"/>
            <a:ext cx="21034736" cy="867875"/>
          </a:xfrm>
          <a:prstGeom prst="rect">
            <a:avLst/>
          </a:prstGeom>
          <a:solidFill>
            <a:srgbClr val="A7CBFF"/>
          </a:solidFill>
          <a:ln>
            <a:solidFill>
              <a:srgbClr val="000000"/>
            </a:solidFill>
            <a:miter/>
          </a:ln>
          <a:extLst>
            <a:ext uri="{C572A759-6A51-4108-AA02-DFA0A04FC94B}">
              <ma14:wrappingTextBoxFlag xmlns:ma14="http://schemas.microsoft.com/office/mac/drawingml/2011/main" val="1"/>
            </a:ext>
          </a:extLst>
        </p:spPr>
        <p:txBody>
          <a:bodyPr lIns="58977" tIns="58977" rIns="58977" bIns="58977">
            <a:spAutoFit/>
          </a:bodyPr>
          <a:lstStyle>
            <a:lvl1pPr algn="ctr" defTabSz="1380350">
              <a:defRPr b="1" cap="small" sz="5200"/>
            </a:lvl1pPr>
          </a:lstStyle>
          <a:p>
            <a:pPr/>
            <a:r>
              <a:t>FUTURE WORK</a:t>
            </a:r>
          </a:p>
        </p:txBody>
      </p:sp>
      <p:sp>
        <p:nvSpPr>
          <p:cNvPr id="52" name="Future research can aim at optimizing techniques and evaluating other factors affecting complications and hospital stay."/>
          <p:cNvSpPr txBox="1"/>
          <p:nvPr/>
        </p:nvSpPr>
        <p:spPr>
          <a:xfrm>
            <a:off x="22178064" y="29482822"/>
            <a:ext cx="20687676"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200">
                <a:uFill>
                  <a:solidFill>
                    <a:srgbClr val="000000"/>
                  </a:solidFill>
                </a:uFill>
              </a:defRPr>
            </a:lvl1pPr>
          </a:lstStyle>
          <a:p>
            <a:pPr/>
            <a:r>
              <a:t> Future research can aim at optimizing techniques and evaluating other factors affecting complications and hospital stay.</a:t>
            </a:r>
          </a:p>
        </p:txBody>
      </p:sp>
      <p:grpSp>
        <p:nvGrpSpPr>
          <p:cNvPr id="55" name="Image Gallery"/>
          <p:cNvGrpSpPr/>
          <p:nvPr/>
        </p:nvGrpSpPr>
        <p:grpSpPr>
          <a:xfrm>
            <a:off x="9508234" y="20407587"/>
            <a:ext cx="6955954" cy="6028830"/>
            <a:chOff x="0" y="0"/>
            <a:chExt cx="6955953" cy="6028828"/>
          </a:xfrm>
        </p:grpSpPr>
        <p:pic>
          <p:nvPicPr>
            <p:cNvPr id="53" name="illustration 5.jpeg" descr="illustration 5.jpeg"/>
            <p:cNvPicPr>
              <a:picLocks noChangeAspect="1"/>
            </p:cNvPicPr>
            <p:nvPr/>
          </p:nvPicPr>
          <p:blipFill>
            <a:blip r:embed="rId7">
              <a:extLst/>
            </a:blip>
            <a:srcRect l="16424" t="0" r="16424" b="0"/>
            <a:stretch>
              <a:fillRect/>
            </a:stretch>
          </p:blipFill>
          <p:spPr>
            <a:xfrm>
              <a:off x="0" y="0"/>
              <a:ext cx="6955954" cy="5787945"/>
            </a:xfrm>
            <a:prstGeom prst="rect">
              <a:avLst/>
            </a:prstGeom>
            <a:ln w="12700" cap="flat">
              <a:noFill/>
              <a:miter lim="400000"/>
            </a:ln>
            <a:effectLst/>
          </p:spPr>
        </p:pic>
        <p:sp>
          <p:nvSpPr>
            <p:cNvPr id="54" name="Caption"/>
            <p:cNvSpPr/>
            <p:nvPr/>
          </p:nvSpPr>
          <p:spPr>
            <a:xfrm>
              <a:off x="0" y="5864144"/>
              <a:ext cx="6955954" cy="1646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defRPr sz="100"/>
              </a:lvl1pPr>
            </a:lstStyle>
            <a:p>
              <a:pPr/>
              <a:r>
                <a:t>Caption</a:t>
              </a:r>
            </a:p>
          </p:txBody>
        </p:sp>
      </p:grpSp>
      <p:grpSp>
        <p:nvGrpSpPr>
          <p:cNvPr id="58" name="Image Gallery"/>
          <p:cNvGrpSpPr/>
          <p:nvPr/>
        </p:nvGrpSpPr>
        <p:grpSpPr>
          <a:xfrm>
            <a:off x="21796650" y="4990484"/>
            <a:ext cx="7532470" cy="6058554"/>
            <a:chOff x="0" y="0"/>
            <a:chExt cx="7532468" cy="6058553"/>
          </a:xfrm>
        </p:grpSpPr>
        <p:pic>
          <p:nvPicPr>
            <p:cNvPr id="56" name="paracolic.jpeg" descr="paracolic.jpeg"/>
            <p:cNvPicPr>
              <a:picLocks noChangeAspect="1"/>
            </p:cNvPicPr>
            <p:nvPr/>
          </p:nvPicPr>
          <p:blipFill>
            <a:blip r:embed="rId8">
              <a:extLst/>
            </a:blip>
            <a:srcRect l="932" t="0" r="932" b="0"/>
            <a:stretch>
              <a:fillRect/>
            </a:stretch>
          </p:blipFill>
          <p:spPr>
            <a:xfrm>
              <a:off x="0" y="0"/>
              <a:ext cx="7532469" cy="5817670"/>
            </a:xfrm>
            <a:prstGeom prst="rect">
              <a:avLst/>
            </a:prstGeom>
            <a:ln w="12700" cap="flat">
              <a:noFill/>
              <a:miter lim="400000"/>
            </a:ln>
            <a:effectLst/>
          </p:spPr>
        </p:pic>
        <p:sp>
          <p:nvSpPr>
            <p:cNvPr id="57" name="Caption"/>
            <p:cNvSpPr/>
            <p:nvPr/>
          </p:nvSpPr>
          <p:spPr>
            <a:xfrm>
              <a:off x="0" y="5893869"/>
              <a:ext cx="7532469" cy="1646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defRPr sz="100"/>
              </a:lvl1pPr>
            </a:lstStyle>
            <a:p>
              <a:pPr/>
              <a:r>
                <a:t>Caption</a:t>
              </a:r>
            </a:p>
          </p:txBody>
        </p:sp>
      </p:grpSp>
      <p:grpSp>
        <p:nvGrpSpPr>
          <p:cNvPr id="61" name="Image Gallery"/>
          <p:cNvGrpSpPr/>
          <p:nvPr/>
        </p:nvGrpSpPr>
        <p:grpSpPr>
          <a:xfrm>
            <a:off x="9721505" y="27470916"/>
            <a:ext cx="6955955" cy="5557886"/>
            <a:chOff x="0" y="0"/>
            <a:chExt cx="6955953" cy="5557884"/>
          </a:xfrm>
        </p:grpSpPr>
        <p:pic>
          <p:nvPicPr>
            <p:cNvPr id="59" name="illustration.jpeg" descr="illustration.jpeg"/>
            <p:cNvPicPr>
              <a:picLocks noChangeAspect="1"/>
            </p:cNvPicPr>
            <p:nvPr/>
          </p:nvPicPr>
          <p:blipFill>
            <a:blip r:embed="rId9">
              <a:extLst/>
            </a:blip>
            <a:srcRect l="13450" t="0" r="13450" b="0"/>
            <a:stretch>
              <a:fillRect/>
            </a:stretch>
          </p:blipFill>
          <p:spPr>
            <a:xfrm>
              <a:off x="0" y="0"/>
              <a:ext cx="6955954" cy="5317000"/>
            </a:xfrm>
            <a:prstGeom prst="rect">
              <a:avLst/>
            </a:prstGeom>
            <a:ln w="12700" cap="flat">
              <a:noFill/>
              <a:miter lim="400000"/>
            </a:ln>
            <a:effectLst/>
          </p:spPr>
        </p:pic>
        <p:sp>
          <p:nvSpPr>
            <p:cNvPr id="60" name="Caption"/>
            <p:cNvSpPr/>
            <p:nvPr/>
          </p:nvSpPr>
          <p:spPr>
            <a:xfrm>
              <a:off x="0" y="5393199"/>
              <a:ext cx="6955954" cy="1646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defRPr sz="100"/>
              </a:lvl1pPr>
            </a:lstStyle>
            <a:p>
              <a:pPr/>
              <a:r>
                <a:t>Caption</a:t>
              </a:r>
            </a:p>
          </p:txBody>
        </p:sp>
      </p:grpSp>
      <p:sp>
        <p:nvSpPr>
          <p:cNvPr id="62" name="1"/>
          <p:cNvSpPr txBox="1"/>
          <p:nvPr/>
        </p:nvSpPr>
        <p:spPr>
          <a:xfrm>
            <a:off x="1908055" y="27275555"/>
            <a:ext cx="718632" cy="132529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8700"/>
            </a:lvl1pPr>
          </a:lstStyle>
          <a:p>
            <a:pPr/>
            <a:r>
              <a:t>1</a:t>
            </a:r>
          </a:p>
        </p:txBody>
      </p:sp>
      <p:sp>
        <p:nvSpPr>
          <p:cNvPr id="63" name="2"/>
          <p:cNvSpPr txBox="1"/>
          <p:nvPr/>
        </p:nvSpPr>
        <p:spPr>
          <a:xfrm>
            <a:off x="15887898" y="23158911"/>
            <a:ext cx="2983397" cy="13867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9200"/>
            </a:lvl1pPr>
          </a:lstStyle>
          <a:p>
            <a:pPr/>
            <a:r>
              <a:t>2</a:t>
            </a:r>
          </a:p>
        </p:txBody>
      </p:sp>
      <p:sp>
        <p:nvSpPr>
          <p:cNvPr id="64" name="3"/>
          <p:cNvSpPr txBox="1"/>
          <p:nvPr/>
        </p:nvSpPr>
        <p:spPr>
          <a:xfrm>
            <a:off x="15138116" y="28751152"/>
            <a:ext cx="2776458" cy="16217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10700"/>
            </a:lvl1pPr>
          </a:lstStyle>
          <a:p>
            <a:pPr/>
            <a:r>
              <a:t>3</a:t>
            </a:r>
          </a:p>
        </p:txBody>
      </p:sp>
      <p:sp>
        <p:nvSpPr>
          <p:cNvPr id="65" name="4"/>
          <p:cNvSpPr txBox="1"/>
          <p:nvPr/>
        </p:nvSpPr>
        <p:spPr>
          <a:xfrm>
            <a:off x="29343975" y="6897394"/>
            <a:ext cx="1057663" cy="200384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3500"/>
            </a:lvl1pPr>
          </a:lstStyle>
          <a:p>
            <a:pPr/>
            <a:r>
              <a:t>4</a:t>
            </a:r>
          </a:p>
        </p:txBody>
      </p:sp>
      <p:sp>
        <p:nvSpPr>
          <p:cNvPr id="66" name="6"/>
          <p:cNvSpPr txBox="1"/>
          <p:nvPr/>
        </p:nvSpPr>
        <p:spPr>
          <a:xfrm>
            <a:off x="32201809" y="12768423"/>
            <a:ext cx="1071788" cy="202841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3700"/>
            </a:lvl1pPr>
          </a:lstStyle>
          <a:p>
            <a:pPr/>
            <a:r>
              <a:t>6</a:t>
            </a:r>
          </a:p>
        </p:txBody>
      </p:sp>
      <p:sp>
        <p:nvSpPr>
          <p:cNvPr id="67" name="5"/>
          <p:cNvSpPr txBox="1"/>
          <p:nvPr/>
        </p:nvSpPr>
        <p:spPr>
          <a:xfrm>
            <a:off x="39452065" y="6662742"/>
            <a:ext cx="1170672" cy="223850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5100"/>
            </a:lvl1pPr>
          </a:lstStyle>
          <a:p>
            <a:pPr/>
            <a:r>
              <a:t>5</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