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15119350"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EDEE"/>
    <a:srgbClr val="AEEFE9"/>
    <a:srgbClr val="A6E2D8"/>
    <a:srgbClr val="7DD5C6"/>
    <a:srgbClr val="2A9A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E128AA-9EC9-3340-BAFA-A6584301E206}" v="45" dt="2025-03-13T18:03:07.0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1915" autoAdjust="0"/>
    <p:restoredTop sz="95853"/>
  </p:normalViewPr>
  <p:slideViewPr>
    <p:cSldViewPr snapToGrid="0">
      <p:cViewPr>
        <p:scale>
          <a:sx n="156" d="100"/>
          <a:sy n="156" d="100"/>
        </p:scale>
        <p:origin x="-2936" y="-56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y Linley" userId="12c888cf-cba1-4439-89da-41d6152d522d" providerId="ADAL" clId="{2BE128AA-9EC9-3340-BAFA-A6584301E206}"/>
    <pc:docChg chg="undo redo custSel modSld">
      <pc:chgData name="Katy Linley" userId="12c888cf-cba1-4439-89da-41d6152d522d" providerId="ADAL" clId="{2BE128AA-9EC9-3340-BAFA-A6584301E206}" dt="2025-03-14T06:14:52.929" v="950" actId="14100"/>
      <pc:docMkLst>
        <pc:docMk/>
      </pc:docMkLst>
      <pc:sldChg chg="modSp mod">
        <pc:chgData name="Katy Linley" userId="12c888cf-cba1-4439-89da-41d6152d522d" providerId="ADAL" clId="{2BE128AA-9EC9-3340-BAFA-A6584301E206}" dt="2025-03-14T06:14:52.929" v="950" actId="14100"/>
        <pc:sldMkLst>
          <pc:docMk/>
          <pc:sldMk cId="3156662864" sldId="256"/>
        </pc:sldMkLst>
        <pc:spChg chg="mod">
          <ac:chgData name="Katy Linley" userId="12c888cf-cba1-4439-89da-41d6152d522d" providerId="ADAL" clId="{2BE128AA-9EC9-3340-BAFA-A6584301E206}" dt="2025-03-13T17:55:59.549" v="573" actId="20577"/>
          <ac:spMkLst>
            <pc:docMk/>
            <pc:sldMk cId="3156662864" sldId="256"/>
            <ac:spMk id="2" creationId="{C624515B-FED5-AC1A-44CE-D7C40B799F93}"/>
          </ac:spMkLst>
        </pc:spChg>
        <pc:spChg chg="mod">
          <ac:chgData name="Katy Linley" userId="12c888cf-cba1-4439-89da-41d6152d522d" providerId="ADAL" clId="{2BE128AA-9EC9-3340-BAFA-A6584301E206}" dt="2025-03-13T15:12:41.647" v="232" actId="948"/>
          <ac:spMkLst>
            <pc:docMk/>
            <pc:sldMk cId="3156662864" sldId="256"/>
            <ac:spMk id="33" creationId="{25C44C1E-C04E-649B-F40D-E6CE7F1DD896}"/>
          </ac:spMkLst>
        </pc:spChg>
        <pc:spChg chg="mod">
          <ac:chgData name="Katy Linley" userId="12c888cf-cba1-4439-89da-41d6152d522d" providerId="ADAL" clId="{2BE128AA-9EC9-3340-BAFA-A6584301E206}" dt="2025-03-14T04:39:37.693" v="912" actId="20577"/>
          <ac:spMkLst>
            <pc:docMk/>
            <pc:sldMk cId="3156662864" sldId="256"/>
            <ac:spMk id="40" creationId="{7164C8B2-551F-7BD2-9F92-72905B55F15D}"/>
          </ac:spMkLst>
        </pc:spChg>
        <pc:spChg chg="mod">
          <ac:chgData name="Katy Linley" userId="12c888cf-cba1-4439-89da-41d6152d522d" providerId="ADAL" clId="{2BE128AA-9EC9-3340-BAFA-A6584301E206}" dt="2025-03-13T15:11:16.564" v="228" actId="1038"/>
          <ac:spMkLst>
            <pc:docMk/>
            <pc:sldMk cId="3156662864" sldId="256"/>
            <ac:spMk id="116" creationId="{A4AB6EA6-FAEB-4148-36BD-D99BD81835F2}"/>
          </ac:spMkLst>
        </pc:spChg>
        <pc:spChg chg="mod">
          <ac:chgData name="Katy Linley" userId="12c888cf-cba1-4439-89da-41d6152d522d" providerId="ADAL" clId="{2BE128AA-9EC9-3340-BAFA-A6584301E206}" dt="2025-03-14T06:14:52.929" v="950" actId="14100"/>
          <ac:spMkLst>
            <pc:docMk/>
            <pc:sldMk cId="3156662864" sldId="256"/>
            <ac:spMk id="119" creationId="{3FC1E280-5320-CE05-7102-A79715044C4A}"/>
          </ac:spMkLst>
        </pc:spChg>
        <pc:spChg chg="mod">
          <ac:chgData name="Katy Linley" userId="12c888cf-cba1-4439-89da-41d6152d522d" providerId="ADAL" clId="{2BE128AA-9EC9-3340-BAFA-A6584301E206}" dt="2025-03-13T15:16:52.126" v="279" actId="6549"/>
          <ac:spMkLst>
            <pc:docMk/>
            <pc:sldMk cId="3156662864" sldId="256"/>
            <ac:spMk id="123" creationId="{D2F75660-21EB-712D-E4BD-FEB01E156AB9}"/>
          </ac:spMkLst>
        </pc:spChg>
        <pc:picChg chg="mod">
          <ac:chgData name="Katy Linley" userId="12c888cf-cba1-4439-89da-41d6152d522d" providerId="ADAL" clId="{2BE128AA-9EC9-3340-BAFA-A6584301E206}" dt="2025-03-13T15:11:50.612" v="229" actId="14100"/>
          <ac:picMkLst>
            <pc:docMk/>
            <pc:sldMk cId="3156662864" sldId="256"/>
            <ac:picMk id="7" creationId="{4C913343-86CF-7000-DD85-FBA7DE75E488}"/>
          </ac:picMkLst>
        </pc:picChg>
        <pc:picChg chg="mod modCrop">
          <ac:chgData name="Katy Linley" userId="12c888cf-cba1-4439-89da-41d6152d522d" providerId="ADAL" clId="{2BE128AA-9EC9-3340-BAFA-A6584301E206}" dt="2025-03-13T18:05:58.076" v="884" actId="1038"/>
          <ac:picMkLst>
            <pc:docMk/>
            <pc:sldMk cId="3156662864" sldId="256"/>
            <ac:picMk id="25" creationId="{82F0ABAC-833C-7BC1-42DA-812CB46B6624}"/>
          </ac:picMkLst>
        </pc:picChg>
        <pc:picChg chg="mod">
          <ac:chgData name="Katy Linley" userId="12c888cf-cba1-4439-89da-41d6152d522d" providerId="ADAL" clId="{2BE128AA-9EC9-3340-BAFA-A6584301E206}" dt="2025-03-13T15:19:32.918" v="317" actId="692"/>
          <ac:picMkLst>
            <pc:docMk/>
            <pc:sldMk cId="3156662864" sldId="256"/>
            <ac:picMk id="27" creationId="{61250090-4574-B03C-1988-CE60414A9392}"/>
          </ac:picMkLst>
        </pc:picChg>
        <pc:picChg chg="mod">
          <ac:chgData name="Katy Linley" userId="12c888cf-cba1-4439-89da-41d6152d522d" providerId="ADAL" clId="{2BE128AA-9EC9-3340-BAFA-A6584301E206}" dt="2025-03-13T18:02:10.981" v="806" actId="1035"/>
          <ac:picMkLst>
            <pc:docMk/>
            <pc:sldMk cId="3156662864" sldId="256"/>
            <ac:picMk id="32" creationId="{3372F411-F084-A9E9-64EF-A0E97FB76B77}"/>
          </ac:picMkLst>
        </pc:picChg>
        <pc:picChg chg="mod">
          <ac:chgData name="Katy Linley" userId="12c888cf-cba1-4439-89da-41d6152d522d" providerId="ADAL" clId="{2BE128AA-9EC9-3340-BAFA-A6584301E206}" dt="2025-03-13T15:16:09.661" v="265" actId="1076"/>
          <ac:picMkLst>
            <pc:docMk/>
            <pc:sldMk cId="3156662864" sldId="256"/>
            <ac:picMk id="36" creationId="{0E62306C-F174-50C9-42CD-90263A04C215}"/>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740F9F12-4A09-4FD6-B63E-E9140DE3C94E}" type="datetimeFigureOut">
              <a:rPr lang="en-GB" smtClean="0"/>
              <a:t>13/03/2025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1DF737-CE38-4A5C-B215-710641193B10}" type="slidenum">
              <a:rPr lang="en-GB" smtClean="0"/>
              <a:t>‹#›</a:t>
            </a:fld>
            <a:endParaRPr lang="en-GB"/>
          </a:p>
        </p:txBody>
      </p:sp>
    </p:spTree>
    <p:extLst>
      <p:ext uri="{BB962C8B-B14F-4D97-AF65-F5344CB8AC3E}">
        <p14:creationId xmlns:p14="http://schemas.microsoft.com/office/powerpoint/2010/main" val="983048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40F9F12-4A09-4FD6-B63E-E9140DE3C94E}" type="datetimeFigureOut">
              <a:rPr lang="en-GB" smtClean="0"/>
              <a:t>13/03/2025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1DF737-CE38-4A5C-B215-710641193B10}" type="slidenum">
              <a:rPr lang="en-GB" smtClean="0"/>
              <a:t>‹#›</a:t>
            </a:fld>
            <a:endParaRPr lang="en-GB"/>
          </a:p>
        </p:txBody>
      </p:sp>
    </p:spTree>
    <p:extLst>
      <p:ext uri="{BB962C8B-B14F-4D97-AF65-F5344CB8AC3E}">
        <p14:creationId xmlns:p14="http://schemas.microsoft.com/office/powerpoint/2010/main" val="983222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40F9F12-4A09-4FD6-B63E-E9140DE3C94E}" type="datetimeFigureOut">
              <a:rPr lang="en-GB" smtClean="0"/>
              <a:t>13/03/2025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1DF737-CE38-4A5C-B215-710641193B10}" type="slidenum">
              <a:rPr lang="en-GB" smtClean="0"/>
              <a:t>‹#›</a:t>
            </a:fld>
            <a:endParaRPr lang="en-GB"/>
          </a:p>
        </p:txBody>
      </p:sp>
    </p:spTree>
    <p:extLst>
      <p:ext uri="{BB962C8B-B14F-4D97-AF65-F5344CB8AC3E}">
        <p14:creationId xmlns:p14="http://schemas.microsoft.com/office/powerpoint/2010/main" val="17438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40F9F12-4A09-4FD6-B63E-E9140DE3C94E}" type="datetimeFigureOut">
              <a:rPr lang="en-GB" smtClean="0"/>
              <a:t>13/03/2025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1DF737-CE38-4A5C-B215-710641193B10}" type="slidenum">
              <a:rPr lang="en-GB" smtClean="0"/>
              <a:t>‹#›</a:t>
            </a:fld>
            <a:endParaRPr lang="en-GB"/>
          </a:p>
        </p:txBody>
      </p:sp>
    </p:spTree>
    <p:extLst>
      <p:ext uri="{BB962C8B-B14F-4D97-AF65-F5344CB8AC3E}">
        <p14:creationId xmlns:p14="http://schemas.microsoft.com/office/powerpoint/2010/main" val="2586186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40F9F12-4A09-4FD6-B63E-E9140DE3C94E}" type="datetimeFigureOut">
              <a:rPr lang="en-GB" smtClean="0"/>
              <a:t>13/03/2025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1DF737-CE38-4A5C-B215-710641193B10}" type="slidenum">
              <a:rPr lang="en-GB" smtClean="0"/>
              <a:t>‹#›</a:t>
            </a:fld>
            <a:endParaRPr lang="en-GB"/>
          </a:p>
        </p:txBody>
      </p:sp>
    </p:spTree>
    <p:extLst>
      <p:ext uri="{BB962C8B-B14F-4D97-AF65-F5344CB8AC3E}">
        <p14:creationId xmlns:p14="http://schemas.microsoft.com/office/powerpoint/2010/main" val="3601169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740F9F12-4A09-4FD6-B63E-E9140DE3C94E}" type="datetimeFigureOut">
              <a:rPr lang="en-GB" smtClean="0"/>
              <a:t>13/03/2025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1DF737-CE38-4A5C-B215-710641193B10}" type="slidenum">
              <a:rPr lang="en-GB" smtClean="0"/>
              <a:t>‹#›</a:t>
            </a:fld>
            <a:endParaRPr lang="en-GB"/>
          </a:p>
        </p:txBody>
      </p:sp>
    </p:spTree>
    <p:extLst>
      <p:ext uri="{BB962C8B-B14F-4D97-AF65-F5344CB8AC3E}">
        <p14:creationId xmlns:p14="http://schemas.microsoft.com/office/powerpoint/2010/main" val="500433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740F9F12-4A09-4FD6-B63E-E9140DE3C94E}" type="datetimeFigureOut">
              <a:rPr lang="en-GB" smtClean="0"/>
              <a:t>13/03/2025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21DF737-CE38-4A5C-B215-710641193B10}" type="slidenum">
              <a:rPr lang="en-GB" smtClean="0"/>
              <a:t>‹#›</a:t>
            </a:fld>
            <a:endParaRPr lang="en-GB"/>
          </a:p>
        </p:txBody>
      </p:sp>
    </p:spTree>
    <p:extLst>
      <p:ext uri="{BB962C8B-B14F-4D97-AF65-F5344CB8AC3E}">
        <p14:creationId xmlns:p14="http://schemas.microsoft.com/office/powerpoint/2010/main" val="2996396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740F9F12-4A09-4FD6-B63E-E9140DE3C94E}" type="datetimeFigureOut">
              <a:rPr lang="en-GB" smtClean="0"/>
              <a:t>13/03/2025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1DF737-CE38-4A5C-B215-710641193B10}" type="slidenum">
              <a:rPr lang="en-GB" smtClean="0"/>
              <a:t>‹#›</a:t>
            </a:fld>
            <a:endParaRPr lang="en-GB"/>
          </a:p>
        </p:txBody>
      </p:sp>
    </p:spTree>
    <p:extLst>
      <p:ext uri="{BB962C8B-B14F-4D97-AF65-F5344CB8AC3E}">
        <p14:creationId xmlns:p14="http://schemas.microsoft.com/office/powerpoint/2010/main" val="1562783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0F9F12-4A09-4FD6-B63E-E9140DE3C94E}" type="datetimeFigureOut">
              <a:rPr lang="en-GB" smtClean="0"/>
              <a:t>13/03/2025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21DF737-CE38-4A5C-B215-710641193B10}" type="slidenum">
              <a:rPr lang="en-GB" smtClean="0"/>
              <a:t>‹#›</a:t>
            </a:fld>
            <a:endParaRPr lang="en-GB"/>
          </a:p>
        </p:txBody>
      </p:sp>
    </p:spTree>
    <p:extLst>
      <p:ext uri="{BB962C8B-B14F-4D97-AF65-F5344CB8AC3E}">
        <p14:creationId xmlns:p14="http://schemas.microsoft.com/office/powerpoint/2010/main" val="1604629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740F9F12-4A09-4FD6-B63E-E9140DE3C94E}" type="datetimeFigureOut">
              <a:rPr lang="en-GB" smtClean="0"/>
              <a:t>13/03/2025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1DF737-CE38-4A5C-B215-710641193B10}" type="slidenum">
              <a:rPr lang="en-GB" smtClean="0"/>
              <a:t>‹#›</a:t>
            </a:fld>
            <a:endParaRPr lang="en-GB"/>
          </a:p>
        </p:txBody>
      </p:sp>
    </p:spTree>
    <p:extLst>
      <p:ext uri="{BB962C8B-B14F-4D97-AF65-F5344CB8AC3E}">
        <p14:creationId xmlns:p14="http://schemas.microsoft.com/office/powerpoint/2010/main" val="3443093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740F9F12-4A09-4FD6-B63E-E9140DE3C94E}" type="datetimeFigureOut">
              <a:rPr lang="en-GB" smtClean="0"/>
              <a:t>13/03/2025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1DF737-CE38-4A5C-B215-710641193B10}" type="slidenum">
              <a:rPr lang="en-GB" smtClean="0"/>
              <a:t>‹#›</a:t>
            </a:fld>
            <a:endParaRPr lang="en-GB"/>
          </a:p>
        </p:txBody>
      </p:sp>
    </p:spTree>
    <p:extLst>
      <p:ext uri="{BB962C8B-B14F-4D97-AF65-F5344CB8AC3E}">
        <p14:creationId xmlns:p14="http://schemas.microsoft.com/office/powerpoint/2010/main" val="1697781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740F9F12-4A09-4FD6-B63E-E9140DE3C94E}" type="datetimeFigureOut">
              <a:rPr lang="en-GB" smtClean="0"/>
              <a:t>13/03/2025</a:t>
            </a:fld>
            <a:endParaRPr lang="en-GB"/>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321DF737-CE38-4A5C-B215-710641193B10}" type="slidenum">
              <a:rPr lang="en-GB" smtClean="0"/>
              <a:t>‹#›</a:t>
            </a:fld>
            <a:endParaRPr lang="en-GB"/>
          </a:p>
        </p:txBody>
      </p:sp>
    </p:spTree>
    <p:extLst>
      <p:ext uri="{BB962C8B-B14F-4D97-AF65-F5344CB8AC3E}">
        <p14:creationId xmlns:p14="http://schemas.microsoft.com/office/powerpoint/2010/main" val="13648690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5.emf"/><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emf"/><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60890"/>
          </a:schemeClr>
        </a:solidFill>
        <a:effectLst/>
      </p:bgPr>
    </p:bg>
    <p:spTree>
      <p:nvGrpSpPr>
        <p:cNvPr id="1" name=""/>
        <p:cNvGrpSpPr/>
        <p:nvPr/>
      </p:nvGrpSpPr>
      <p:grpSpPr>
        <a:xfrm>
          <a:off x="0" y="0"/>
          <a:ext cx="0" cy="0"/>
          <a:chOff x="0" y="0"/>
          <a:chExt cx="0" cy="0"/>
        </a:xfrm>
      </p:grpSpPr>
      <p:sp>
        <p:nvSpPr>
          <p:cNvPr id="123" name="TextBox 122">
            <a:extLst>
              <a:ext uri="{FF2B5EF4-FFF2-40B4-BE49-F238E27FC236}">
                <a16:creationId xmlns:a16="http://schemas.microsoft.com/office/drawing/2014/main" id="{D2F75660-21EB-712D-E4BD-FEB01E156AB9}"/>
              </a:ext>
            </a:extLst>
          </p:cNvPr>
          <p:cNvSpPr txBox="1"/>
          <p:nvPr/>
        </p:nvSpPr>
        <p:spPr>
          <a:xfrm>
            <a:off x="11303557" y="1321686"/>
            <a:ext cx="3355200" cy="8924400"/>
          </a:xfrm>
          <a:prstGeom prst="rect">
            <a:avLst/>
          </a:prstGeom>
          <a:solidFill>
            <a:schemeClr val="bg1"/>
          </a:solidFill>
        </p:spPr>
        <p:txBody>
          <a:bodyPr wrap="square" rtlCol="0">
            <a:spAutoFit/>
          </a:bodyPr>
          <a:lstStyle/>
          <a:p>
            <a:pPr>
              <a:buClr>
                <a:srgbClr val="4D83B7"/>
              </a:buClr>
              <a:buSzPct val="100000"/>
            </a:pPr>
            <a:r>
              <a:rPr lang="en-GB" sz="1400" dirty="0">
                <a:ea typeface="Calibri" panose="020F0502020204030204" pitchFamily="34" charset="0"/>
              </a:rPr>
              <a:t>More educational events </a:t>
            </a:r>
          </a:p>
          <a:p>
            <a:pPr>
              <a:buClr>
                <a:srgbClr val="4D83B7"/>
              </a:buClr>
              <a:buSzPct val="100000"/>
            </a:pPr>
            <a:r>
              <a:rPr lang="en-GB" sz="1400" dirty="0">
                <a:ea typeface="Calibri" panose="020F0502020204030204" pitchFamily="34" charset="0"/>
              </a:rPr>
              <a:t>are now taking place in </a:t>
            </a:r>
          </a:p>
          <a:p>
            <a:pPr>
              <a:buClr>
                <a:srgbClr val="4D83B7"/>
              </a:buClr>
              <a:buSzPct val="100000"/>
            </a:pPr>
            <a:r>
              <a:rPr lang="en-GB" sz="1400" dirty="0">
                <a:ea typeface="Calibri" panose="020F0502020204030204" pitchFamily="34" charset="0"/>
              </a:rPr>
              <a:t>AIC </a:t>
            </a:r>
            <a:r>
              <a:rPr lang="en-GB" sz="1400" dirty="0" err="1">
                <a:ea typeface="Calibri" panose="020F0502020204030204" pitchFamily="34" charset="0"/>
              </a:rPr>
              <a:t>Kijabe</a:t>
            </a:r>
            <a:r>
              <a:rPr lang="en-GB" sz="1400" dirty="0">
                <a:ea typeface="Calibri" panose="020F0502020204030204" pitchFamily="34" charset="0"/>
              </a:rPr>
              <a:t> Hospital CCC </a:t>
            </a:r>
          </a:p>
          <a:p>
            <a:pPr>
              <a:buClr>
                <a:srgbClr val="4D83B7"/>
              </a:buClr>
              <a:buSzPct val="100000"/>
            </a:pPr>
            <a:r>
              <a:rPr lang="en-GB" sz="1400" dirty="0">
                <a:ea typeface="Calibri" panose="020F0502020204030204" pitchFamily="34" charset="0"/>
              </a:rPr>
              <a:t>and healthcare staff </a:t>
            </a:r>
          </a:p>
          <a:p>
            <a:pPr>
              <a:buClr>
                <a:srgbClr val="4D83B7"/>
              </a:buClr>
              <a:buSzPct val="100000"/>
            </a:pPr>
            <a:r>
              <a:rPr lang="en-GB" sz="1400" dirty="0">
                <a:ea typeface="Calibri" panose="020F0502020204030204" pitchFamily="34" charset="0"/>
              </a:rPr>
              <a:t>report feeling more </a:t>
            </a:r>
          </a:p>
          <a:p>
            <a:pPr>
              <a:buClr>
                <a:srgbClr val="4D83B7"/>
              </a:buClr>
              <a:buSzPct val="100000"/>
            </a:pPr>
            <a:r>
              <a:rPr lang="en-GB" sz="1400" dirty="0">
                <a:ea typeface="Calibri" panose="020F0502020204030204" pitchFamily="34" charset="0"/>
              </a:rPr>
              <a:t>equipped to give diabetes </a:t>
            </a:r>
          </a:p>
          <a:p>
            <a:pPr>
              <a:buClr>
                <a:srgbClr val="4D83B7"/>
              </a:buClr>
              <a:buSzPct val="100000"/>
            </a:pPr>
            <a:r>
              <a:rPr lang="en-GB" sz="1400" dirty="0">
                <a:ea typeface="Calibri" panose="020F0502020204030204" pitchFamily="34" charset="0"/>
              </a:rPr>
              <a:t>education. </a:t>
            </a:r>
          </a:p>
          <a:p>
            <a:pPr>
              <a:buClr>
                <a:srgbClr val="4D83B7"/>
              </a:buClr>
              <a:buSzPct val="100000"/>
            </a:pPr>
            <a:endParaRPr lang="en-GB" sz="1100" dirty="0">
              <a:solidFill>
                <a:srgbClr val="000000"/>
              </a:solidFill>
              <a:latin typeface="Calibri" panose="020F0502020204030204" pitchFamily="34" charset="0"/>
              <a:ea typeface="Calibri" panose="020F0502020204030204" pitchFamily="34" charset="0"/>
            </a:endParaRPr>
          </a:p>
          <a:p>
            <a:pPr>
              <a:buClr>
                <a:srgbClr val="4D83B7"/>
              </a:buClr>
              <a:buSzPct val="100000"/>
            </a:pPr>
            <a:endParaRPr lang="en-GB" sz="1400" dirty="0">
              <a:solidFill>
                <a:srgbClr val="000000"/>
              </a:solidFill>
              <a:latin typeface="Calibri" panose="020F0502020204030204" pitchFamily="34" charset="0"/>
              <a:ea typeface="Calibri" panose="020F0502020204030204" pitchFamily="34" charset="0"/>
            </a:endParaRPr>
          </a:p>
          <a:p>
            <a:pPr>
              <a:buClr>
                <a:srgbClr val="4D83B7"/>
              </a:buClr>
              <a:buSzPct val="100000"/>
            </a:pPr>
            <a:endParaRPr lang="en-GB" sz="900" dirty="0">
              <a:solidFill>
                <a:srgbClr val="000000"/>
              </a:solidFill>
              <a:latin typeface="Calibri" panose="020F0502020204030204" pitchFamily="34" charset="0"/>
              <a:ea typeface="Calibri" panose="020F0502020204030204" pitchFamily="34" charset="0"/>
            </a:endParaRPr>
          </a:p>
          <a:p>
            <a:pPr>
              <a:buClr>
                <a:srgbClr val="4D83B7"/>
              </a:buClr>
              <a:buSzPct val="100000"/>
            </a:pPr>
            <a:r>
              <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rPr>
              <a:t>This handbook is an effective and affordable tool to increase DSMES, with high satisfaction rates among staff and patients. We now need to </a:t>
            </a:r>
          </a:p>
          <a:p>
            <a:pPr>
              <a:buClr>
                <a:srgbClr val="4D83B7"/>
              </a:buClr>
              <a:buSzPct val="100000"/>
            </a:pPr>
            <a:r>
              <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rPr>
              <a:t>increase awareness among </a:t>
            </a:r>
          </a:p>
          <a:p>
            <a:pPr>
              <a:buClr>
                <a:srgbClr val="4D83B7"/>
              </a:buClr>
              <a:buSzPct val="100000"/>
            </a:pPr>
            <a:r>
              <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rPr>
              <a:t>patients and staff so that </a:t>
            </a:r>
          </a:p>
          <a:p>
            <a:pPr>
              <a:buClr>
                <a:srgbClr val="4D83B7"/>
              </a:buClr>
              <a:buSzPct val="100000"/>
            </a:pPr>
            <a:r>
              <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rPr>
              <a:t>patients always bring the </a:t>
            </a:r>
          </a:p>
          <a:p>
            <a:pPr>
              <a:buClr>
                <a:srgbClr val="4D83B7"/>
              </a:buClr>
              <a:buSzPct val="100000"/>
            </a:pPr>
            <a:r>
              <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rPr>
              <a:t>handbook with them to clinic </a:t>
            </a:r>
          </a:p>
          <a:p>
            <a:pPr>
              <a:buClr>
                <a:srgbClr val="4D83B7"/>
              </a:buClr>
              <a:buSzPct val="100000"/>
            </a:pPr>
            <a:r>
              <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rPr>
              <a:t>and its use increases.</a:t>
            </a:r>
          </a:p>
          <a:p>
            <a:pPr>
              <a:buClr>
                <a:srgbClr val="4D83B7"/>
              </a:buClr>
              <a:buSzPct val="100000"/>
            </a:pPr>
            <a:endParaRPr lang="en-GB" sz="600" dirty="0">
              <a:solidFill>
                <a:srgbClr val="000000"/>
              </a:solidFill>
              <a:latin typeface="Calibri" panose="020F0502020204030204" pitchFamily="34" charset="0"/>
            </a:endParaRPr>
          </a:p>
          <a:p>
            <a:pPr>
              <a:buClr>
                <a:srgbClr val="4D83B7"/>
              </a:buClr>
              <a:buSzPct val="100000"/>
            </a:pPr>
            <a:r>
              <a:rPr lang="en-GB" sz="1400" dirty="0">
                <a:latin typeface="Calibri" panose="020F0502020204030204" pitchFamily="34" charset="0"/>
              </a:rPr>
              <a:t>Limitations of the study </a:t>
            </a:r>
          </a:p>
          <a:p>
            <a:pPr>
              <a:buClr>
                <a:srgbClr val="4D83B7"/>
              </a:buClr>
              <a:buSzPct val="100000"/>
            </a:pPr>
            <a:r>
              <a:rPr lang="en-GB" sz="1400" dirty="0">
                <a:latin typeface="Calibri" panose="020F0502020204030204" pitchFamily="34" charset="0"/>
              </a:rPr>
              <a:t>include the small number of patients surveyed. Also, we do not yet have enough data to see improvements to HbA1c control or complication rates which is expected with DSMES.</a:t>
            </a:r>
            <a:r>
              <a:rPr lang="en-GB" sz="1400" baseline="30000" dirty="0">
                <a:latin typeface="Calibri" panose="020F0502020204030204" pitchFamily="34" charset="0"/>
              </a:rPr>
              <a:t>5</a:t>
            </a:r>
            <a:r>
              <a:rPr lang="en-GB" sz="1400" dirty="0">
                <a:latin typeface="Calibri" panose="020F0502020204030204" pitchFamily="34" charset="0"/>
              </a:rPr>
              <a:t> </a:t>
            </a:r>
          </a:p>
          <a:p>
            <a:pPr>
              <a:buClr>
                <a:srgbClr val="4D83B7"/>
              </a:buClr>
              <a:buSzPct val="100000"/>
            </a:pPr>
            <a:endParaRPr lang="en-GB" sz="600" dirty="0">
              <a:solidFill>
                <a:srgbClr val="000000"/>
              </a:solidFill>
              <a:latin typeface="Calibri" panose="020F0502020204030204" pitchFamily="34" charset="0"/>
            </a:endParaRPr>
          </a:p>
          <a:p>
            <a:pPr>
              <a:buClr>
                <a:srgbClr val="4D83B7"/>
              </a:buClr>
              <a:buSzPct val="100000"/>
            </a:pPr>
            <a:r>
              <a:rPr lang="en-GB" sz="1400" dirty="0">
                <a:solidFill>
                  <a:srgbClr val="000000"/>
                </a:solidFill>
                <a:latin typeface="Calibri" panose="020F0502020204030204" pitchFamily="34" charset="0"/>
              </a:rPr>
              <a:t>This handbook could easily be scaled up across the country, in much the same way as ANC booklets, to improve DSMES and ultimately diabetes care. As pioneers of this approach in Kenya, AIC </a:t>
            </a:r>
            <a:r>
              <a:rPr lang="en-GB" sz="1400" dirty="0" err="1">
                <a:solidFill>
                  <a:srgbClr val="000000"/>
                </a:solidFill>
                <a:latin typeface="Calibri" panose="020F0502020204030204" pitchFamily="34" charset="0"/>
              </a:rPr>
              <a:t>Kijabe</a:t>
            </a:r>
            <a:r>
              <a:rPr lang="en-GB" sz="1400" dirty="0">
                <a:solidFill>
                  <a:srgbClr val="000000"/>
                </a:solidFill>
                <a:latin typeface="Calibri" panose="020F0502020204030204" pitchFamily="34" charset="0"/>
              </a:rPr>
              <a:t> Hospital should lead this initiative.</a:t>
            </a:r>
            <a:endParaRPr lang="en-GB" sz="1400" dirty="0">
              <a:latin typeface="Calibri" panose="020F0502020204030204" pitchFamily="34" charset="0"/>
            </a:endParaRPr>
          </a:p>
          <a:p>
            <a:pPr>
              <a:buClr>
                <a:srgbClr val="4D83B7"/>
              </a:buClr>
              <a:buSzPct val="100000"/>
            </a:pPr>
            <a:endParaRPr lang="en-GB" sz="1400" dirty="0">
              <a:latin typeface="Calibri" panose="020F0502020204030204" pitchFamily="34" charset="0"/>
            </a:endParaRPr>
          </a:p>
          <a:p>
            <a:pPr>
              <a:buClr>
                <a:srgbClr val="4D83B7"/>
              </a:buClr>
              <a:buSzPct val="100000"/>
            </a:pPr>
            <a:endParaRPr lang="en-GB" sz="1400" dirty="0">
              <a:latin typeface="Calibri" panose="020F0502020204030204" pitchFamily="34" charset="0"/>
            </a:endParaRPr>
          </a:p>
          <a:p>
            <a:pPr>
              <a:buClr>
                <a:srgbClr val="4D83B7"/>
              </a:buClr>
              <a:buSzPct val="100000"/>
            </a:pPr>
            <a:endParaRPr lang="en-GB" sz="700" dirty="0">
              <a:latin typeface="Calibri" panose="020F0502020204030204" pitchFamily="34" charset="0"/>
            </a:endParaRPr>
          </a:p>
          <a:p>
            <a:pPr marL="254569" indent="-254569">
              <a:buFont typeface="+mj-lt"/>
              <a:buAutoNum type="arabicPeriod"/>
            </a:pPr>
            <a:r>
              <a:rPr lang="en-GB" sz="1300" dirty="0">
                <a:cs typeface="Calibri" panose="020F0502020204030204" pitchFamily="34" charset="0"/>
              </a:rPr>
              <a:t>IDF Diabetes Atlas (2021)</a:t>
            </a:r>
          </a:p>
          <a:p>
            <a:pPr marL="254569" indent="-254569">
              <a:buFont typeface="+mj-lt"/>
              <a:buAutoNum type="arabicPeriod"/>
            </a:pPr>
            <a:r>
              <a:rPr lang="en-GB" sz="1300" b="0" i="0" u="none" strike="noStrike" dirty="0">
                <a:solidFill>
                  <a:srgbClr val="333333"/>
                </a:solidFill>
                <a:effectLst/>
                <a:cs typeface="Calibri" panose="020F0502020204030204" pitchFamily="34" charset="0"/>
              </a:rPr>
              <a:t>The Lancet Diabetes &amp; Endocrinology, Volume 9, Issue 12, 799</a:t>
            </a:r>
            <a:endParaRPr lang="en-GB" sz="1300" dirty="0">
              <a:cs typeface="Calibri" panose="020F0502020204030204" pitchFamily="34" charset="0"/>
            </a:endParaRPr>
          </a:p>
          <a:p>
            <a:pPr marL="254569" indent="-254569">
              <a:buFont typeface="+mj-lt"/>
              <a:buAutoNum type="arabicPeriod"/>
            </a:pPr>
            <a:r>
              <a:rPr lang="en-GB" sz="1300" dirty="0">
                <a:effectLst/>
                <a:cs typeface="Calibri" panose="020F0502020204030204" pitchFamily="34" charset="0"/>
              </a:rPr>
              <a:t>Diabetes Care 2022 Nov 1;45(11):2753-2786</a:t>
            </a:r>
          </a:p>
          <a:p>
            <a:pPr marL="254569" indent="-254569">
              <a:buFont typeface="+mj-lt"/>
              <a:buAutoNum type="arabicPeriod"/>
            </a:pPr>
            <a:r>
              <a:rPr lang="en-GB" sz="1300" dirty="0">
                <a:cs typeface="Calibri" panose="020F0502020204030204" pitchFamily="34" charset="0"/>
              </a:rPr>
              <a:t>National clinical guidelines on the management of diabetes, MOH, 2024</a:t>
            </a:r>
          </a:p>
          <a:p>
            <a:pPr marL="254569" indent="-254569">
              <a:buFont typeface="+mj-lt"/>
              <a:buAutoNum type="arabicPeriod"/>
            </a:pPr>
            <a:r>
              <a:rPr lang="en-GB" sz="1300" b="0" i="0" u="none" strike="noStrike" dirty="0">
                <a:solidFill>
                  <a:srgbClr val="1B1B1B"/>
                </a:solidFill>
                <a:effectLst/>
              </a:rPr>
              <a:t>Clin Diabetes. 2016 Apr;34(2):70–80</a:t>
            </a:r>
            <a:endParaRPr lang="en-GB" sz="1300" dirty="0">
              <a:effectLst/>
              <a:cs typeface="Calibri" panose="020F0502020204030204" pitchFamily="34" charset="0"/>
            </a:endParaRPr>
          </a:p>
        </p:txBody>
      </p:sp>
      <p:sp>
        <p:nvSpPr>
          <p:cNvPr id="119" name="TextBox 118">
            <a:extLst>
              <a:ext uri="{FF2B5EF4-FFF2-40B4-BE49-F238E27FC236}">
                <a16:creationId xmlns:a16="http://schemas.microsoft.com/office/drawing/2014/main" id="{3FC1E280-5320-CE05-7102-A79715044C4A}"/>
              </a:ext>
            </a:extLst>
          </p:cNvPr>
          <p:cNvSpPr txBox="1"/>
          <p:nvPr/>
        </p:nvSpPr>
        <p:spPr>
          <a:xfrm>
            <a:off x="7649165" y="1311498"/>
            <a:ext cx="3355200" cy="8924400"/>
          </a:xfrm>
          <a:prstGeom prst="rect">
            <a:avLst/>
          </a:prstGeom>
          <a:solidFill>
            <a:schemeClr val="bg1"/>
          </a:solidFill>
          <a:ln w="44450">
            <a:noFill/>
          </a:ln>
          <a:effectLst/>
        </p:spPr>
        <p:txBody>
          <a:bodyPr wrap="square" rtlCol="0">
            <a:spAutoFit/>
          </a:bodyPr>
          <a:lstStyle/>
          <a:p>
            <a:pPr>
              <a:buClr>
                <a:schemeClr val="accent1"/>
              </a:buClr>
              <a:buSzPct val="112000"/>
            </a:pPr>
            <a:r>
              <a:rPr lang="en-GB" sz="1400" baseline="0" dirty="0">
                <a:sym typeface="Montserrat"/>
              </a:rPr>
              <a:t>The handbook has been copyrighted to AIC </a:t>
            </a:r>
            <a:r>
              <a:rPr lang="en-GB" sz="1400" baseline="0" dirty="0" err="1">
                <a:sym typeface="Montserrat"/>
              </a:rPr>
              <a:t>Kijabe</a:t>
            </a:r>
            <a:r>
              <a:rPr lang="en-GB" sz="1400" baseline="0" dirty="0">
                <a:sym typeface="Montserrat"/>
              </a:rPr>
              <a:t> Hospital and a second edition is being printed. </a:t>
            </a:r>
            <a:r>
              <a:rPr lang="en-GB" sz="1400" dirty="0">
                <a:ea typeface="Calibri" panose="020F0502020204030204" pitchFamily="34" charset="0"/>
                <a:cs typeface="Calibri" panose="020F0502020204030204" pitchFamily="34" charset="0"/>
                <a:sym typeface="Montserrat"/>
              </a:rPr>
              <a:t>We are now producing the handbook for other institutions in Kenya.</a:t>
            </a:r>
            <a:endParaRPr lang="en-GB" sz="1400" dirty="0">
              <a:ea typeface="Calibri" panose="020F0502020204030204" pitchFamily="34" charset="0"/>
              <a:cs typeface="Calibri" panose="020F0502020204030204" pitchFamily="34" charset="0"/>
            </a:endParaRPr>
          </a:p>
          <a:p>
            <a:pPr>
              <a:buClr>
                <a:schemeClr val="accent1"/>
              </a:buClr>
              <a:buSzPct val="112000"/>
            </a:pPr>
            <a:endParaRPr lang="en-GB" sz="1400" dirty="0">
              <a:ea typeface="Calibri" panose="020F0502020204030204" pitchFamily="34" charset="0"/>
            </a:endParaRPr>
          </a:p>
          <a:p>
            <a:pPr>
              <a:buClr>
                <a:schemeClr val="accent1"/>
              </a:buClr>
              <a:buSzPct val="112000"/>
            </a:pPr>
            <a:endParaRPr lang="en-GB" sz="1400" dirty="0">
              <a:ea typeface="Calibri" panose="020F0502020204030204" pitchFamily="34" charset="0"/>
            </a:endParaRPr>
          </a:p>
          <a:p>
            <a:pPr>
              <a:buClr>
                <a:schemeClr val="accent1"/>
              </a:buClr>
              <a:buSzPct val="112000"/>
            </a:pPr>
            <a:endParaRPr lang="en-GB" sz="1400" dirty="0">
              <a:ea typeface="Calibri" panose="020F0502020204030204" pitchFamily="34" charset="0"/>
            </a:endParaRPr>
          </a:p>
          <a:p>
            <a:pPr>
              <a:buClr>
                <a:schemeClr val="accent1"/>
              </a:buClr>
              <a:buSzPct val="112000"/>
            </a:pPr>
            <a:endParaRPr lang="en-GB" sz="1400" dirty="0">
              <a:ea typeface="Calibri" panose="020F0502020204030204" pitchFamily="34" charset="0"/>
            </a:endParaRPr>
          </a:p>
          <a:p>
            <a:pPr>
              <a:buClr>
                <a:schemeClr val="accent1"/>
              </a:buClr>
              <a:buSzPct val="112000"/>
            </a:pPr>
            <a:endParaRPr lang="en-GB" sz="1400" dirty="0">
              <a:ea typeface="Calibri" panose="020F0502020204030204" pitchFamily="34" charset="0"/>
            </a:endParaRPr>
          </a:p>
          <a:p>
            <a:pPr>
              <a:buClr>
                <a:schemeClr val="accent1"/>
              </a:buClr>
              <a:buSzPct val="112000"/>
            </a:pPr>
            <a:endParaRPr lang="en-GB" sz="1000" dirty="0">
              <a:ea typeface="Calibri" panose="020F0502020204030204" pitchFamily="34" charset="0"/>
            </a:endParaRPr>
          </a:p>
          <a:p>
            <a:pPr>
              <a:buClr>
                <a:schemeClr val="accent1"/>
              </a:buClr>
              <a:buSzPct val="112000"/>
            </a:pPr>
            <a:r>
              <a:rPr lang="en-GB" sz="1400" dirty="0">
                <a:ea typeface="Calibri" panose="020F0502020204030204" pitchFamily="34" charset="0"/>
              </a:rPr>
              <a:t>We have monitored the sales of the handbook, the number of patients returning to clinic with the handbook and if the handbooks have been filled out by clinicians. Finally, we are monitoring the percentage of patients who achieve target BP and HbA1c in CCC.</a:t>
            </a:r>
          </a:p>
          <a:p>
            <a:pPr>
              <a:buClr>
                <a:schemeClr val="accent1"/>
              </a:buClr>
              <a:buSzPct val="112000"/>
            </a:pPr>
            <a:endParaRPr lang="en-GB" sz="1400" dirty="0">
              <a:ea typeface="Calibri" panose="020F0502020204030204" pitchFamily="34" charset="0"/>
            </a:endParaRPr>
          </a:p>
          <a:p>
            <a:pPr>
              <a:buClr>
                <a:schemeClr val="accent1"/>
              </a:buClr>
              <a:buSzPct val="112000"/>
            </a:pPr>
            <a:endParaRPr lang="en-GB" sz="1400" dirty="0">
              <a:ea typeface="Calibri" panose="020F0502020204030204" pitchFamily="34" charset="0"/>
            </a:endParaRPr>
          </a:p>
          <a:p>
            <a:pPr>
              <a:buClr>
                <a:schemeClr val="accent1"/>
              </a:buClr>
              <a:buSzPct val="112000"/>
            </a:pPr>
            <a:endParaRPr lang="en-GB" sz="1400" dirty="0">
              <a:ea typeface="Calibri" panose="020F0502020204030204" pitchFamily="34" charset="0"/>
            </a:endParaRPr>
          </a:p>
          <a:p>
            <a:pPr>
              <a:buClr>
                <a:schemeClr val="accent1"/>
              </a:buClr>
              <a:buSzPct val="112000"/>
            </a:pPr>
            <a:endParaRPr lang="en-GB" sz="1400" dirty="0">
              <a:ea typeface="Calibri" panose="020F0502020204030204" pitchFamily="34" charset="0"/>
            </a:endParaRPr>
          </a:p>
          <a:p>
            <a:pPr>
              <a:buClr>
                <a:schemeClr val="accent1"/>
              </a:buClr>
              <a:buSzPct val="112000"/>
            </a:pPr>
            <a:endParaRPr lang="en-GB" sz="1400" dirty="0">
              <a:ea typeface="Calibri" panose="020F0502020204030204" pitchFamily="34" charset="0"/>
            </a:endParaRPr>
          </a:p>
          <a:p>
            <a:pPr>
              <a:buClr>
                <a:schemeClr val="accent1"/>
              </a:buClr>
              <a:buSzPct val="112000"/>
            </a:pPr>
            <a:endParaRPr lang="en-GB" sz="1400" dirty="0">
              <a:ea typeface="Calibri" panose="020F0502020204030204" pitchFamily="34" charset="0"/>
            </a:endParaRPr>
          </a:p>
          <a:p>
            <a:pPr>
              <a:buClr>
                <a:schemeClr val="accent1"/>
              </a:buClr>
              <a:buSzPct val="112000"/>
            </a:pPr>
            <a:endParaRPr lang="en-GB" sz="1400" dirty="0">
              <a:ea typeface="Calibri" panose="020F0502020204030204" pitchFamily="34" charset="0"/>
            </a:endParaRPr>
          </a:p>
          <a:p>
            <a:pPr>
              <a:buClr>
                <a:schemeClr val="accent1"/>
              </a:buClr>
              <a:buSzPct val="112000"/>
            </a:pPr>
            <a:endParaRPr lang="en-GB" sz="1400" dirty="0">
              <a:ea typeface="Calibri" panose="020F0502020204030204" pitchFamily="34" charset="0"/>
            </a:endParaRPr>
          </a:p>
          <a:p>
            <a:pPr>
              <a:buClr>
                <a:schemeClr val="accent1"/>
              </a:buClr>
              <a:buSzPct val="112000"/>
            </a:pPr>
            <a:endParaRPr lang="en-GB" sz="900" dirty="0">
              <a:ea typeface="Calibri" panose="020F0502020204030204" pitchFamily="34" charset="0"/>
            </a:endParaRPr>
          </a:p>
          <a:p>
            <a:pPr>
              <a:buClr>
                <a:schemeClr val="accent1"/>
              </a:buClr>
              <a:buSzPct val="112000"/>
            </a:pPr>
            <a:r>
              <a:rPr lang="en-GB" sz="1400" dirty="0">
                <a:ea typeface="Calibri" panose="020F0502020204030204" pitchFamily="34" charset="0"/>
              </a:rPr>
              <a:t>There is a high level of uptake of the handbook, with nearly 1000 handbooks sold at AIC </a:t>
            </a:r>
            <a:r>
              <a:rPr lang="en-GB" sz="1400" dirty="0" err="1">
                <a:ea typeface="Calibri" panose="020F0502020204030204" pitchFamily="34" charset="0"/>
              </a:rPr>
              <a:t>Kijabe</a:t>
            </a:r>
            <a:r>
              <a:rPr lang="en-GB" sz="1400" dirty="0">
                <a:ea typeface="Calibri" panose="020F0502020204030204" pitchFamily="34" charset="0"/>
              </a:rPr>
              <a:t> Hospital, and more sold at satellite clinics. </a:t>
            </a:r>
          </a:p>
          <a:p>
            <a:pPr>
              <a:buClr>
                <a:schemeClr val="accent1"/>
              </a:buClr>
              <a:buSzPct val="112000"/>
            </a:pPr>
            <a:endParaRPr lang="en-GB" sz="600" dirty="0">
              <a:ea typeface="Calibri" panose="020F0502020204030204" pitchFamily="34" charset="0"/>
            </a:endParaRPr>
          </a:p>
          <a:p>
            <a:pPr>
              <a:buClr>
                <a:schemeClr val="accent1"/>
              </a:buClr>
              <a:buSzPct val="112000"/>
            </a:pPr>
            <a:r>
              <a:rPr lang="en-GB" sz="1400" dirty="0">
                <a:ea typeface="Calibri" panose="020F0502020204030204" pitchFamily="34" charset="0"/>
              </a:rPr>
              <a:t>A recent spot survey of 10 patients in the waiting area showed all had the handbook, were very satisfied with it and were finding it helpful. Data collected by clinicians when seeing patients showed that 84% (32/38) had received the 	book and all had 				received individualised 			education. 31% (10/32) 			patients had brought 			their handbook back to 			clinic with them.</a:t>
            </a:r>
          </a:p>
        </p:txBody>
      </p:sp>
      <p:sp>
        <p:nvSpPr>
          <p:cNvPr id="2" name="TextBox 1">
            <a:extLst>
              <a:ext uri="{FF2B5EF4-FFF2-40B4-BE49-F238E27FC236}">
                <a16:creationId xmlns:a16="http://schemas.microsoft.com/office/drawing/2014/main" id="{C624515B-FED5-AC1A-44CE-D7C40B799F93}"/>
              </a:ext>
            </a:extLst>
          </p:cNvPr>
          <p:cNvSpPr txBox="1"/>
          <p:nvPr/>
        </p:nvSpPr>
        <p:spPr>
          <a:xfrm>
            <a:off x="332996" y="1319311"/>
            <a:ext cx="3351508" cy="8924400"/>
          </a:xfrm>
          <a:prstGeom prst="rect">
            <a:avLst/>
          </a:prstGeom>
          <a:solidFill>
            <a:schemeClr val="bg1"/>
          </a:solidFill>
        </p:spPr>
        <p:txBody>
          <a:bodyPr wrap="square" rtlCol="0">
            <a:spAutoFit/>
          </a:bodyPr>
          <a:lstStyle/>
          <a:p>
            <a:pPr marL="102211">
              <a:buClr>
                <a:schemeClr val="accent1"/>
              </a:buClr>
            </a:pPr>
            <a:endParaRPr lang="en-US" sz="1400" dirty="0"/>
          </a:p>
          <a:p>
            <a:pPr marL="102211">
              <a:buClr>
                <a:schemeClr val="accent1"/>
              </a:buClr>
            </a:pPr>
            <a:endParaRPr lang="en-US" sz="1400" dirty="0"/>
          </a:p>
          <a:p>
            <a:pPr>
              <a:buClr>
                <a:schemeClr val="accent1"/>
              </a:buClr>
            </a:pPr>
            <a:r>
              <a:rPr lang="en-US" sz="1400" dirty="0"/>
              <a:t>Diabetes prevalence is increasing dramatically worldwide with </a:t>
            </a:r>
            <a:r>
              <a:rPr lang="en-US" sz="1400" b="1" dirty="0"/>
              <a:t>10.5% of the global population</a:t>
            </a:r>
            <a:r>
              <a:rPr lang="en-US" sz="1400" dirty="0"/>
              <a:t> aged 20-79y estimated to have diabetes.</a:t>
            </a:r>
            <a:r>
              <a:rPr lang="en-US" sz="1400" baseline="30000" dirty="0"/>
              <a:t>1</a:t>
            </a:r>
            <a:r>
              <a:rPr lang="en-US" sz="1400" dirty="0"/>
              <a:t>  Africa is projected to have the largest increase in cases over the next 20 years where already 3 in 4 deaths due to diabetes occur in people under the age of 60.</a:t>
            </a:r>
            <a:r>
              <a:rPr lang="en-US" sz="1400" baseline="30000" dirty="0"/>
              <a:t> </a:t>
            </a:r>
            <a:r>
              <a:rPr lang="en-US" sz="1400" dirty="0"/>
              <a:t>In 2019, diabetes accounted for </a:t>
            </a:r>
            <a:r>
              <a:rPr lang="en-US" sz="1400" b="1" dirty="0"/>
              <a:t>10% of global health funding.</a:t>
            </a:r>
            <a:r>
              <a:rPr lang="en-US" sz="1400" baseline="30000" dirty="0"/>
              <a:t>2</a:t>
            </a:r>
          </a:p>
          <a:p>
            <a:pPr>
              <a:buClr>
                <a:schemeClr val="accent1"/>
              </a:buClr>
            </a:pPr>
            <a:endParaRPr lang="en-US" sz="1400" b="1" baseline="30000" dirty="0"/>
          </a:p>
          <a:p>
            <a:pPr>
              <a:buClr>
                <a:schemeClr val="accent1"/>
              </a:buClr>
            </a:pPr>
            <a:r>
              <a:rPr lang="en-US" sz="1400" b="1" dirty="0"/>
              <a:t>Diabetes self-management education and support (DSMES) </a:t>
            </a:r>
            <a:r>
              <a:rPr lang="en-US" sz="1400" dirty="0"/>
              <a:t>is a key aspect of diabetes care according to international recognized standards and national guidelines.</a:t>
            </a:r>
            <a:r>
              <a:rPr lang="en-US" sz="1400" baseline="30000" dirty="0"/>
              <a:t>3,4 </a:t>
            </a:r>
            <a:r>
              <a:rPr lang="en-GB" sz="1400" b="0" i="0" u="none" strike="noStrike" dirty="0">
                <a:solidFill>
                  <a:srgbClr val="1B1B1B"/>
                </a:solidFill>
                <a:effectLst/>
              </a:rPr>
              <a:t>DSMES has been shown to improve HbA1c levels, complication rates and quality of life.</a:t>
            </a:r>
            <a:r>
              <a:rPr lang="en-GB" sz="1400" b="0" i="0" u="none" strike="noStrike" baseline="30000" dirty="0">
                <a:solidFill>
                  <a:srgbClr val="1B1B1B"/>
                </a:solidFill>
                <a:effectLst/>
              </a:rPr>
              <a:t>5 </a:t>
            </a:r>
            <a:r>
              <a:rPr lang="en-GB" sz="1400" b="0" i="0" u="none" strike="noStrike" dirty="0">
                <a:solidFill>
                  <a:srgbClr val="1B1B1B"/>
                </a:solidFill>
                <a:effectLst/>
              </a:rPr>
              <a:t>It also reduces hospitalisation and cost of healthcare.</a:t>
            </a:r>
          </a:p>
          <a:p>
            <a:br>
              <a:rPr lang="en-GB" sz="1400" dirty="0"/>
            </a:br>
            <a:endParaRPr lang="en-US" sz="1400" dirty="0">
              <a:solidFill>
                <a:schemeClr val="tx1"/>
              </a:solidFill>
            </a:endParaRPr>
          </a:p>
          <a:p>
            <a:pPr marL="318211" indent="-216000">
              <a:buClr>
                <a:schemeClr val="accent1"/>
              </a:buClr>
              <a:buFont typeface="Wingdings" pitchFamily="2" charset="2"/>
              <a:buChar char="v"/>
            </a:pPr>
            <a:endParaRPr lang="en-US" sz="1400" baseline="30000" dirty="0"/>
          </a:p>
          <a:p>
            <a:pPr marL="318211" indent="-216000">
              <a:buClr>
                <a:schemeClr val="accent1"/>
              </a:buClr>
              <a:buFont typeface="Wingdings" pitchFamily="2" charset="2"/>
              <a:buChar char="v"/>
            </a:pPr>
            <a:endParaRPr lang="en-US" sz="1400" baseline="30000" dirty="0"/>
          </a:p>
          <a:p>
            <a:pPr marL="318211" indent="-216000">
              <a:buClr>
                <a:schemeClr val="accent1"/>
              </a:buClr>
              <a:buFont typeface="Wingdings" pitchFamily="2" charset="2"/>
              <a:buChar char="v"/>
            </a:pPr>
            <a:endParaRPr lang="en-US" sz="1400" baseline="30000" dirty="0"/>
          </a:p>
          <a:p>
            <a:pPr marL="318211" indent="-216000">
              <a:buClr>
                <a:schemeClr val="accent1"/>
              </a:buClr>
              <a:buFont typeface="Wingdings" pitchFamily="2" charset="2"/>
              <a:buChar char="v"/>
            </a:pPr>
            <a:endPar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18211" indent="-216000">
              <a:buClr>
                <a:schemeClr val="accent1"/>
              </a:buClr>
              <a:buFont typeface="Wingdings" pitchFamily="2" charset="2"/>
              <a:buChar char="v"/>
            </a:pPr>
            <a:endPar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18211" indent="-216000">
              <a:buClr>
                <a:schemeClr val="accent1"/>
              </a:buClr>
              <a:buFont typeface="Wingdings" pitchFamily="2" charset="2"/>
              <a:buChar char="v"/>
            </a:pPr>
            <a:endPar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18211" indent="-216000">
              <a:buClr>
                <a:schemeClr val="accent1"/>
              </a:buClr>
              <a:buFont typeface="Wingdings" pitchFamily="2" charset="2"/>
              <a:buChar char="v"/>
            </a:pPr>
            <a:endPar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18211" indent="-216000">
              <a:buClr>
                <a:schemeClr val="accent1"/>
              </a:buClr>
              <a:buFont typeface="Wingdings" pitchFamily="2" charset="2"/>
              <a:buChar char="v"/>
            </a:pPr>
            <a:endPar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102211">
              <a:buClr>
                <a:schemeClr val="accent1"/>
              </a:buClr>
            </a:pPr>
            <a:endParaRPr lang="en-GB" sz="1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buClr>
                <a:schemeClr val="accent1"/>
              </a:buClr>
            </a:pPr>
            <a:r>
              <a:rPr lang="en-US" sz="1400" dirty="0"/>
              <a:t>Patients with diabetes at AIC </a:t>
            </a:r>
            <a:r>
              <a:rPr lang="en-US" sz="1400" dirty="0" err="1"/>
              <a:t>Kijabe</a:t>
            </a:r>
            <a:r>
              <a:rPr lang="en-US" sz="1400" dirty="0"/>
              <a:t> Hospital are primarily seen for follow-up care in the Chronic Care Clinic (CCC). A baseline survey among patients with diabetes who attended CCC in March 2024 showed </a:t>
            </a:r>
            <a:r>
              <a:rPr lang="en-US" sz="1400" b="1" dirty="0"/>
              <a:t>40% remembered receiving diabetes education </a:t>
            </a:r>
            <a:r>
              <a:rPr lang="en-US" sz="1400" dirty="0"/>
              <a:t>at their last visit. </a:t>
            </a:r>
          </a:p>
          <a:p>
            <a:pPr>
              <a:buClr>
                <a:schemeClr val="accent1"/>
              </a:buClr>
            </a:pPr>
            <a:endParaRPr lang="en-US" sz="800" dirty="0">
              <a:solidFill>
                <a:schemeClr val="tx1"/>
              </a:solidFill>
            </a:endParaRPr>
          </a:p>
          <a:p>
            <a:pPr>
              <a:buClr>
                <a:schemeClr val="accent1"/>
              </a:buClr>
            </a:pPr>
            <a:r>
              <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rPr>
              <a:t>With a goal of improving the quality of care among diabetes patients, we wanted to improve DSMES in our clinic by the introduction of a </a:t>
            </a:r>
            <a:r>
              <a:rPr lang="en-GB" sz="1400" b="1" dirty="0">
                <a:solidFill>
                  <a:srgbClr val="000000"/>
                </a:solidFill>
                <a:latin typeface="Calibri" panose="020F0502020204030204" pitchFamily="34" charset="0"/>
                <a:ea typeface="Calibri" panose="020F0502020204030204" pitchFamily="34" charset="0"/>
                <a:cs typeface="Calibri" panose="020F0502020204030204" pitchFamily="34" charset="0"/>
              </a:rPr>
              <a:t>patient-held handbook.</a:t>
            </a:r>
          </a:p>
        </p:txBody>
      </p:sp>
      <p:sp>
        <p:nvSpPr>
          <p:cNvPr id="33" name="TextBox 32">
            <a:extLst>
              <a:ext uri="{FF2B5EF4-FFF2-40B4-BE49-F238E27FC236}">
                <a16:creationId xmlns:a16="http://schemas.microsoft.com/office/drawing/2014/main" id="{25C44C1E-C04E-649B-F40D-E6CE7F1DD896}"/>
              </a:ext>
            </a:extLst>
          </p:cNvPr>
          <p:cNvSpPr txBox="1"/>
          <p:nvPr/>
        </p:nvSpPr>
        <p:spPr>
          <a:xfrm>
            <a:off x="3994773" y="1303666"/>
            <a:ext cx="3355200" cy="8924400"/>
          </a:xfrm>
          <a:prstGeom prst="rect">
            <a:avLst/>
          </a:prstGeom>
          <a:solidFill>
            <a:schemeClr val="bg1"/>
          </a:solidFill>
        </p:spPr>
        <p:txBody>
          <a:bodyPr wrap="square" rtlCol="0">
            <a:spAutoFit/>
          </a:bodyPr>
          <a:lstStyle/>
          <a:p>
            <a:pPr marL="102203">
              <a:buClr>
                <a:schemeClr val="accent1"/>
              </a:buClr>
              <a:buSzPct val="100000"/>
            </a:pPr>
            <a:endParaRPr lang="en-GB" sz="1400" dirty="0">
              <a:solidFill>
                <a:srgbClr val="000000"/>
              </a:solidFill>
              <a:ea typeface="Calibri" panose="020F0502020204030204" pitchFamily="34" charset="0"/>
              <a:cs typeface="Calibri" panose="020F0502020204030204" pitchFamily="34" charset="0"/>
            </a:endParaRPr>
          </a:p>
          <a:p>
            <a:pPr marL="318203" indent="-216000">
              <a:buClr>
                <a:schemeClr val="accent1"/>
              </a:buClr>
              <a:buSzPct val="100000"/>
              <a:buFont typeface="Wingdings" pitchFamily="2" charset="2"/>
              <a:buChar char="v"/>
            </a:pPr>
            <a:endParaRPr lang="en-GB" sz="1400" dirty="0">
              <a:solidFill>
                <a:srgbClr val="000000"/>
              </a:solidFill>
              <a:ea typeface="Calibri" panose="020F0502020204030204" pitchFamily="34" charset="0"/>
              <a:cs typeface="Calibri" panose="020F0502020204030204" pitchFamily="34" charset="0"/>
            </a:endParaRPr>
          </a:p>
          <a:p>
            <a:pPr>
              <a:buClr>
                <a:schemeClr val="accent1"/>
              </a:buClr>
              <a:buSzPct val="100000"/>
            </a:pPr>
            <a:r>
              <a:rPr lang="en-GB" sz="1400" dirty="0">
                <a:solidFill>
                  <a:srgbClr val="000000"/>
                </a:solidFill>
                <a:ea typeface="Calibri" panose="020F0502020204030204" pitchFamily="34" charset="0"/>
                <a:cs typeface="Calibri" panose="020F0502020204030204" pitchFamily="34" charset="0"/>
              </a:rPr>
              <a:t>We wrote and illustrated a diabetes patient </a:t>
            </a:r>
            <a:r>
              <a:rPr lang="en-GB" sz="1400" dirty="0">
                <a:ea typeface="Calibri" panose="020F0502020204030204" pitchFamily="34" charset="0"/>
                <a:cs typeface="Calibri" panose="020F0502020204030204" pitchFamily="34" charset="0"/>
              </a:rPr>
              <a:t>handbook which we launched in March 2024 at a cost of 125Kes. </a:t>
            </a:r>
            <a:r>
              <a:rPr lang="en-GB" sz="1400" dirty="0">
                <a:ea typeface="Montserrat"/>
                <a:cs typeface="Montserrat"/>
                <a:sym typeface="Montserrat"/>
              </a:rPr>
              <a:t>We are aiming that </a:t>
            </a:r>
            <a:r>
              <a:rPr lang="en-GB" sz="1400" b="1" dirty="0">
                <a:ea typeface="Montserrat"/>
                <a:cs typeface="Montserrat"/>
                <a:sym typeface="Montserrat"/>
              </a:rPr>
              <a:t>all patients with diabetes have this handbook </a:t>
            </a:r>
            <a:r>
              <a:rPr lang="en-GB" sz="1400" dirty="0">
                <a:ea typeface="Montserrat"/>
                <a:cs typeface="Montserrat"/>
                <a:sym typeface="Montserrat"/>
              </a:rPr>
              <a:t>and bring it to every appointment, much like the well-accepted and widely used national ANC booklet.</a:t>
            </a:r>
          </a:p>
          <a:p>
            <a:pPr marL="102203">
              <a:buClr>
                <a:schemeClr val="accent1"/>
              </a:buClr>
              <a:buSzPct val="100000"/>
            </a:pPr>
            <a:endParaRPr lang="en-GB" sz="1400" dirty="0">
              <a:ea typeface="Calibri" panose="020F0502020204030204" pitchFamily="34" charset="0"/>
              <a:cs typeface="Calibri" panose="020F0502020204030204" pitchFamily="34" charset="0"/>
            </a:endParaRPr>
          </a:p>
          <a:p>
            <a:pPr marL="102203">
              <a:buClr>
                <a:schemeClr val="accent1"/>
              </a:buClr>
              <a:buSzPct val="100000"/>
            </a:pPr>
            <a:endParaRPr lang="en-GB" sz="1400" dirty="0">
              <a:ea typeface="Calibri" panose="020F0502020204030204" pitchFamily="34" charset="0"/>
              <a:cs typeface="Calibri" panose="020F0502020204030204" pitchFamily="34" charset="0"/>
            </a:endParaRPr>
          </a:p>
          <a:p>
            <a:pPr marL="102203">
              <a:buClr>
                <a:schemeClr val="accent1"/>
              </a:buClr>
              <a:buSzPct val="100000"/>
            </a:pPr>
            <a:endParaRPr lang="en-GB" sz="1400" dirty="0">
              <a:ea typeface="Calibri" panose="020F0502020204030204" pitchFamily="34" charset="0"/>
              <a:cs typeface="Calibri" panose="020F0502020204030204" pitchFamily="34" charset="0"/>
            </a:endParaRPr>
          </a:p>
          <a:p>
            <a:pPr marL="102203">
              <a:buClr>
                <a:schemeClr val="accent1"/>
              </a:buClr>
              <a:buSzPct val="100000"/>
            </a:pPr>
            <a:endParaRPr lang="en-GB" sz="1400" dirty="0">
              <a:ea typeface="Calibri" panose="020F0502020204030204" pitchFamily="34" charset="0"/>
              <a:cs typeface="Calibri" panose="020F0502020204030204" pitchFamily="34" charset="0"/>
            </a:endParaRPr>
          </a:p>
          <a:p>
            <a:pPr marL="102203">
              <a:buClr>
                <a:schemeClr val="accent1"/>
              </a:buClr>
              <a:buSzPct val="100000"/>
            </a:pPr>
            <a:endParaRPr lang="en-GB" sz="1400" dirty="0">
              <a:ea typeface="Calibri" panose="020F0502020204030204" pitchFamily="34" charset="0"/>
              <a:cs typeface="Calibri" panose="020F0502020204030204" pitchFamily="34" charset="0"/>
            </a:endParaRPr>
          </a:p>
          <a:p>
            <a:pPr marL="102203">
              <a:buClr>
                <a:schemeClr val="accent1"/>
              </a:buClr>
              <a:buSzPct val="100000"/>
            </a:pPr>
            <a:endParaRPr lang="en-GB" sz="1400" dirty="0">
              <a:ea typeface="Calibri" panose="020F0502020204030204" pitchFamily="34" charset="0"/>
              <a:cs typeface="Calibri" panose="020F0502020204030204" pitchFamily="34" charset="0"/>
            </a:endParaRPr>
          </a:p>
          <a:p>
            <a:pPr marL="102203">
              <a:buClr>
                <a:schemeClr val="accent1"/>
              </a:buClr>
              <a:buSzPct val="100000"/>
            </a:pPr>
            <a:endParaRPr lang="en-GB" sz="1400" dirty="0">
              <a:ea typeface="Calibri" panose="020F0502020204030204" pitchFamily="34" charset="0"/>
              <a:cs typeface="Calibri" panose="020F0502020204030204" pitchFamily="34" charset="0"/>
            </a:endParaRPr>
          </a:p>
          <a:p>
            <a:pPr marL="102203">
              <a:buClr>
                <a:schemeClr val="accent1"/>
              </a:buClr>
              <a:buSzPct val="100000"/>
            </a:pPr>
            <a:endParaRPr lang="en-GB" sz="1400" dirty="0">
              <a:ea typeface="Calibri" panose="020F0502020204030204" pitchFamily="34" charset="0"/>
              <a:cs typeface="Calibri" panose="020F0502020204030204" pitchFamily="34" charset="0"/>
            </a:endParaRPr>
          </a:p>
          <a:p>
            <a:pPr>
              <a:buClr>
                <a:schemeClr val="accent1"/>
              </a:buClr>
              <a:buSzPct val="100000"/>
            </a:pPr>
            <a:r>
              <a:rPr lang="en-US" sz="1400" dirty="0">
                <a:effectLst/>
                <a:ea typeface="Times New Roman" panose="02020603050405020304" pitchFamily="18" charset="0"/>
              </a:rPr>
              <a:t>The emphasis of the handbook is </a:t>
            </a:r>
            <a:r>
              <a:rPr lang="en-US" sz="1400" b="1" dirty="0">
                <a:effectLst/>
                <a:ea typeface="Times New Roman" panose="02020603050405020304" pitchFamily="18" charset="0"/>
              </a:rPr>
              <a:t>to encourage patient ownership </a:t>
            </a:r>
            <a:r>
              <a:rPr lang="en-US" sz="1400" dirty="0">
                <a:effectLst/>
                <a:ea typeface="Times New Roman" panose="02020603050405020304" pitchFamily="18" charset="0"/>
              </a:rPr>
              <a:t>of their disease through </a:t>
            </a:r>
            <a:r>
              <a:rPr lang="en-US" sz="1400" b="1" dirty="0">
                <a:effectLst/>
                <a:ea typeface="Times New Roman" panose="02020603050405020304" pitchFamily="18" charset="0"/>
              </a:rPr>
              <a:t>ten action points.</a:t>
            </a:r>
          </a:p>
          <a:p>
            <a:pPr marL="102203">
              <a:buClr>
                <a:schemeClr val="accent1"/>
              </a:buClr>
              <a:buSzPct val="100000"/>
            </a:pPr>
            <a:endParaRPr lang="en-GB" sz="1400" dirty="0">
              <a:ea typeface="Calibri" panose="020F0502020204030204" pitchFamily="34" charset="0"/>
              <a:cs typeface="Calibri" panose="020F0502020204030204" pitchFamily="34" charset="0"/>
            </a:endParaRPr>
          </a:p>
          <a:p>
            <a:pPr marL="318203" indent="-216000">
              <a:buClr>
                <a:schemeClr val="accent1"/>
              </a:buClr>
              <a:buSzPct val="100000"/>
              <a:buFont typeface="Wingdings" pitchFamily="2" charset="2"/>
              <a:buChar char="v"/>
            </a:pPr>
            <a:endParaRPr lang="en-GB" sz="1400" dirty="0">
              <a:ea typeface="Calibri" panose="020F0502020204030204" pitchFamily="34" charset="0"/>
              <a:cs typeface="Calibri" panose="020F0502020204030204" pitchFamily="34" charset="0"/>
            </a:endParaRPr>
          </a:p>
          <a:p>
            <a:pPr marL="318203" indent="-216000">
              <a:buClr>
                <a:schemeClr val="accent1"/>
              </a:buClr>
              <a:buSzPct val="100000"/>
              <a:buFont typeface="Wingdings" pitchFamily="2" charset="2"/>
              <a:buChar char="v"/>
            </a:pPr>
            <a:endParaRPr lang="en-GB" sz="1400" dirty="0">
              <a:ea typeface="Calibri" panose="020F0502020204030204" pitchFamily="34" charset="0"/>
              <a:cs typeface="Calibri" panose="020F0502020204030204" pitchFamily="34" charset="0"/>
            </a:endParaRPr>
          </a:p>
          <a:p>
            <a:pPr marL="102203">
              <a:buClr>
                <a:schemeClr val="accent1"/>
              </a:buClr>
              <a:buSzPct val="100000"/>
            </a:pPr>
            <a:endParaRPr lang="en-GB" sz="1400" dirty="0">
              <a:ea typeface="Calibri" panose="020F0502020204030204" pitchFamily="34" charset="0"/>
              <a:cs typeface="Calibri" panose="020F0502020204030204" pitchFamily="34" charset="0"/>
            </a:endParaRPr>
          </a:p>
          <a:p>
            <a:pPr marL="318203" indent="-216000">
              <a:buClr>
                <a:schemeClr val="accent1"/>
              </a:buClr>
              <a:buSzPct val="100000"/>
              <a:buFont typeface="Wingdings" pitchFamily="2" charset="2"/>
              <a:buChar char="v"/>
            </a:pPr>
            <a:endParaRPr lang="en-GB" sz="1400" dirty="0">
              <a:ea typeface="Calibri" panose="020F0502020204030204" pitchFamily="34" charset="0"/>
              <a:cs typeface="Calibri" panose="020F0502020204030204" pitchFamily="34" charset="0"/>
            </a:endParaRPr>
          </a:p>
          <a:p>
            <a:pPr marL="318203" indent="-216000">
              <a:buClr>
                <a:schemeClr val="accent1"/>
              </a:buClr>
              <a:buSzPct val="100000"/>
              <a:buFont typeface="Wingdings" pitchFamily="2" charset="2"/>
              <a:buChar char="v"/>
            </a:pPr>
            <a:endParaRPr lang="en-GB" sz="1400" dirty="0">
              <a:ea typeface="Calibri" panose="020F0502020204030204" pitchFamily="34" charset="0"/>
              <a:cs typeface="Calibri" panose="020F0502020204030204" pitchFamily="34" charset="0"/>
            </a:endParaRPr>
          </a:p>
          <a:p>
            <a:pPr marL="318203" indent="-216000">
              <a:buClr>
                <a:schemeClr val="accent1"/>
              </a:buClr>
              <a:buSzPct val="100000"/>
              <a:buFont typeface="Wingdings" pitchFamily="2" charset="2"/>
              <a:buChar char="v"/>
            </a:pPr>
            <a:endParaRPr lang="en-GB" sz="1400" dirty="0">
              <a:ea typeface="Calibri" panose="020F0502020204030204" pitchFamily="34" charset="0"/>
              <a:cs typeface="Calibri" panose="020F0502020204030204" pitchFamily="34" charset="0"/>
            </a:endParaRPr>
          </a:p>
          <a:p>
            <a:pPr marL="102203">
              <a:buClr>
                <a:schemeClr val="accent1"/>
              </a:buClr>
              <a:buSzPct val="100000"/>
            </a:pPr>
            <a:endParaRPr lang="en-GB" sz="1400" dirty="0">
              <a:ea typeface="Calibri" panose="020F0502020204030204" pitchFamily="34" charset="0"/>
              <a:cs typeface="Calibri" panose="020F0502020204030204" pitchFamily="34" charset="0"/>
            </a:endParaRPr>
          </a:p>
          <a:p>
            <a:pPr>
              <a:buClr>
                <a:schemeClr val="accent1"/>
              </a:buClr>
              <a:buSzPct val="100000"/>
            </a:pPr>
            <a:r>
              <a:rPr lang="en-US" sz="1400" dirty="0">
                <a:effectLst/>
                <a:ea typeface="Times New Roman" panose="02020603050405020304" pitchFamily="18" charset="0"/>
              </a:rPr>
              <a:t>The information in the booklet </a:t>
            </a:r>
            <a:r>
              <a:rPr lang="en-US" sz="1400" b="1" dirty="0">
                <a:effectLst/>
                <a:ea typeface="Times New Roman" panose="02020603050405020304" pitchFamily="18" charset="0"/>
              </a:rPr>
              <a:t>provides a standard for both individual and group education </a:t>
            </a:r>
            <a:r>
              <a:rPr lang="en-US" sz="1400" dirty="0">
                <a:effectLst/>
                <a:ea typeface="Times New Roman" panose="02020603050405020304" pitchFamily="18" charset="0"/>
              </a:rPr>
              <a:t>sessions to avoid confusing and conflicting messages. </a:t>
            </a:r>
            <a:r>
              <a:rPr lang="en-US" sz="1400" dirty="0">
                <a:ea typeface="Times New Roman" panose="02020603050405020304" pitchFamily="18" charset="0"/>
              </a:rPr>
              <a:t>Patient educational events can be recorded to </a:t>
            </a:r>
            <a:r>
              <a:rPr lang="en-US" sz="1400" b="1" dirty="0">
                <a:ea typeface="Times New Roman" panose="02020603050405020304" pitchFamily="18" charset="0"/>
              </a:rPr>
              <a:t>improve comprehensiveness </a:t>
            </a:r>
            <a:r>
              <a:rPr lang="en-US" sz="1400" dirty="0">
                <a:ea typeface="Times New Roman" panose="02020603050405020304" pitchFamily="18" charset="0"/>
              </a:rPr>
              <a:t>and there </a:t>
            </a:r>
            <a:r>
              <a:rPr lang="en-US" sz="1400" dirty="0">
                <a:effectLst/>
                <a:ea typeface="Times New Roman" panose="02020603050405020304" pitchFamily="18" charset="0"/>
              </a:rPr>
              <a:t>is space for basic clinical information aimed at </a:t>
            </a:r>
            <a:r>
              <a:rPr lang="en-US" sz="1400" b="1" dirty="0">
                <a:effectLst/>
                <a:ea typeface="Times New Roman" panose="02020603050405020304" pitchFamily="18" charset="0"/>
              </a:rPr>
              <a:t>increasing continuity of care.</a:t>
            </a:r>
          </a:p>
          <a:p>
            <a:pPr marL="102203">
              <a:buClr>
                <a:schemeClr val="accent1"/>
              </a:buClr>
              <a:buSzPct val="100000"/>
            </a:pPr>
            <a:endParaRPr lang="en-US" sz="1400" b="1" dirty="0">
              <a:ea typeface="Times New Roman" panose="02020603050405020304" pitchFamily="18" charset="0"/>
            </a:endParaRPr>
          </a:p>
          <a:p>
            <a:pPr marL="102203">
              <a:buClr>
                <a:schemeClr val="accent1"/>
              </a:buClr>
              <a:buSzPct val="100000"/>
            </a:pPr>
            <a:endParaRPr lang="en-US" sz="1400" b="1" dirty="0">
              <a:effectLst/>
              <a:ea typeface="Times New Roman" panose="02020603050405020304" pitchFamily="18" charset="0"/>
            </a:endParaRPr>
          </a:p>
          <a:p>
            <a:pPr marL="102203">
              <a:buClr>
                <a:schemeClr val="accent1"/>
              </a:buClr>
              <a:buSzPct val="100000"/>
            </a:pPr>
            <a:endParaRPr lang="en-US" sz="1400" b="1" dirty="0">
              <a:effectLst/>
              <a:ea typeface="Times New Roman" panose="02020603050405020304" pitchFamily="18" charset="0"/>
            </a:endParaRPr>
          </a:p>
          <a:p>
            <a:pPr marL="102203">
              <a:buClr>
                <a:schemeClr val="accent1"/>
              </a:buClr>
              <a:buSzPct val="100000"/>
            </a:pPr>
            <a:endParaRPr lang="en-US" sz="1400" b="1" dirty="0">
              <a:effectLst/>
              <a:ea typeface="Times New Roman" panose="02020603050405020304" pitchFamily="18" charset="0"/>
            </a:endParaRPr>
          </a:p>
        </p:txBody>
      </p:sp>
      <p:sp>
        <p:nvSpPr>
          <p:cNvPr id="40" name="TextBox 39">
            <a:extLst>
              <a:ext uri="{FF2B5EF4-FFF2-40B4-BE49-F238E27FC236}">
                <a16:creationId xmlns:a16="http://schemas.microsoft.com/office/drawing/2014/main" id="{7164C8B2-551F-7BD2-9F92-72905B55F15D}"/>
              </a:ext>
            </a:extLst>
          </p:cNvPr>
          <p:cNvSpPr txBox="1"/>
          <p:nvPr/>
        </p:nvSpPr>
        <p:spPr>
          <a:xfrm>
            <a:off x="620579" y="230845"/>
            <a:ext cx="11938245" cy="1169551"/>
          </a:xfrm>
          <a:prstGeom prst="rect">
            <a:avLst/>
          </a:prstGeom>
          <a:noFill/>
        </p:spPr>
        <p:txBody>
          <a:bodyPr wrap="square" rtlCol="0">
            <a:spAutoFit/>
          </a:bodyPr>
          <a:lstStyle/>
          <a:p>
            <a:pPr algn="ctr"/>
            <a:r>
              <a:rPr lang="en-GB" sz="3200" b="1" dirty="0">
                <a:solidFill>
                  <a:schemeClr val="accent1"/>
                </a:solidFill>
                <a:latin typeface="Poppins SemiBold" pitchFamily="2" charset="77"/>
                <a:cs typeface="Poppins SemiBold" pitchFamily="2" charset="77"/>
              </a:rPr>
              <a:t>Improving diabetes care with a patient-held handbook</a:t>
            </a:r>
          </a:p>
          <a:p>
            <a:pPr algn="ctr">
              <a:tabLst>
                <a:tab pos="2862263" algn="l"/>
                <a:tab pos="7364413" algn="r"/>
              </a:tabLst>
            </a:pPr>
            <a:r>
              <a:rPr lang="en-US" sz="1400" dirty="0">
                <a:cs typeface="Poppins SemiBold" pitchFamily="2" charset="77"/>
              </a:rPr>
              <a:t>Katy Linley, Felix </a:t>
            </a:r>
            <a:r>
              <a:rPr lang="en-US" sz="1400" dirty="0" err="1">
                <a:cs typeface="Poppins SemiBold" pitchFamily="2" charset="77"/>
              </a:rPr>
              <a:t>Magego</a:t>
            </a:r>
            <a:r>
              <a:rPr lang="en-US" sz="1400" dirty="0">
                <a:cs typeface="Poppins SemiBold" pitchFamily="2" charset="77"/>
              </a:rPr>
              <a:t>, Beth Wanjiku, Irene Muthoni, </a:t>
            </a:r>
            <a:r>
              <a:rPr lang="en-US" sz="1400" dirty="0"/>
              <a:t>Alice Wangu, Sarah Kamau, Stella </a:t>
            </a:r>
            <a:r>
              <a:rPr lang="en-US" sz="1400" dirty="0" err="1"/>
              <a:t>Wangui</a:t>
            </a:r>
            <a:r>
              <a:rPr lang="en-US" sz="1400" dirty="0"/>
              <a:t>, Stella K. </a:t>
            </a:r>
            <a:r>
              <a:rPr lang="en-US" sz="1400" dirty="0" err="1"/>
              <a:t>Musundi</a:t>
            </a:r>
            <a:r>
              <a:rPr lang="en-US" sz="1400" dirty="0"/>
              <a:t>, Nancy Njoroge, </a:t>
            </a:r>
            <a:r>
              <a:rPr lang="en-GB" sz="1400" dirty="0">
                <a:effectLst/>
              </a:rPr>
              <a:t>Moses Odhiambo </a:t>
            </a:r>
          </a:p>
          <a:p>
            <a:pPr algn="ctr">
              <a:tabLst>
                <a:tab pos="2862263" algn="l"/>
                <a:tab pos="7364413" algn="r"/>
              </a:tabLst>
            </a:pPr>
            <a:endParaRPr lang="en-US" sz="1400" dirty="0"/>
          </a:p>
          <a:p>
            <a:pPr algn="ctr"/>
            <a:endParaRPr lang="en-US" sz="1000" b="1" dirty="0">
              <a:solidFill>
                <a:schemeClr val="accent1"/>
              </a:solidFill>
              <a:latin typeface="Poppins SemiBold" pitchFamily="2" charset="77"/>
              <a:cs typeface="Poppins SemiBold" pitchFamily="2" charset="77"/>
            </a:endParaRPr>
          </a:p>
        </p:txBody>
      </p:sp>
      <p:sp>
        <p:nvSpPr>
          <p:cNvPr id="41" name="TextBox 40">
            <a:extLst>
              <a:ext uri="{FF2B5EF4-FFF2-40B4-BE49-F238E27FC236}">
                <a16:creationId xmlns:a16="http://schemas.microsoft.com/office/drawing/2014/main" id="{66735685-63C0-CB98-E215-973DAF90E9E5}"/>
              </a:ext>
            </a:extLst>
          </p:cNvPr>
          <p:cNvSpPr txBox="1"/>
          <p:nvPr/>
        </p:nvSpPr>
        <p:spPr>
          <a:xfrm>
            <a:off x="321790" y="1309981"/>
            <a:ext cx="3355200" cy="366575"/>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r>
              <a:rPr lang="en-GB" sz="1782" b="1" dirty="0">
                <a:solidFill>
                  <a:schemeClr val="bg1"/>
                </a:solidFill>
              </a:rPr>
              <a:t>Background</a:t>
            </a:r>
          </a:p>
        </p:txBody>
      </p:sp>
      <p:sp>
        <p:nvSpPr>
          <p:cNvPr id="42" name="TextBox 41">
            <a:extLst>
              <a:ext uri="{FF2B5EF4-FFF2-40B4-BE49-F238E27FC236}">
                <a16:creationId xmlns:a16="http://schemas.microsoft.com/office/drawing/2014/main" id="{6A3527D1-0316-E1BB-91B7-232D31EC3690}"/>
              </a:ext>
            </a:extLst>
          </p:cNvPr>
          <p:cNvSpPr txBox="1"/>
          <p:nvPr/>
        </p:nvSpPr>
        <p:spPr>
          <a:xfrm>
            <a:off x="11305131" y="2955783"/>
            <a:ext cx="3355200" cy="366575"/>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r>
              <a:rPr lang="en-GB" sz="1782" b="1" dirty="0">
                <a:solidFill>
                  <a:schemeClr val="bg1"/>
                </a:solidFill>
              </a:rPr>
              <a:t>Interpretation</a:t>
            </a:r>
          </a:p>
        </p:txBody>
      </p:sp>
      <p:sp>
        <p:nvSpPr>
          <p:cNvPr id="43" name="TextBox 42">
            <a:extLst>
              <a:ext uri="{FF2B5EF4-FFF2-40B4-BE49-F238E27FC236}">
                <a16:creationId xmlns:a16="http://schemas.microsoft.com/office/drawing/2014/main" id="{01606D00-49AC-50CE-78C0-3A385B03E45B}"/>
              </a:ext>
            </a:extLst>
          </p:cNvPr>
          <p:cNvSpPr txBox="1"/>
          <p:nvPr/>
        </p:nvSpPr>
        <p:spPr>
          <a:xfrm>
            <a:off x="3994773" y="1303667"/>
            <a:ext cx="3355200" cy="366575"/>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r>
              <a:rPr lang="en-GB" sz="1782" b="1" dirty="0">
                <a:solidFill>
                  <a:schemeClr val="bg1"/>
                </a:solidFill>
              </a:rPr>
              <a:t>Methods</a:t>
            </a:r>
          </a:p>
        </p:txBody>
      </p:sp>
      <p:sp>
        <p:nvSpPr>
          <p:cNvPr id="50" name="TextBox 49">
            <a:extLst>
              <a:ext uri="{FF2B5EF4-FFF2-40B4-BE49-F238E27FC236}">
                <a16:creationId xmlns:a16="http://schemas.microsoft.com/office/drawing/2014/main" id="{DA22A60D-C2D3-2A7A-15B5-28922471EC00}"/>
              </a:ext>
            </a:extLst>
          </p:cNvPr>
          <p:cNvSpPr txBox="1"/>
          <p:nvPr/>
        </p:nvSpPr>
        <p:spPr>
          <a:xfrm>
            <a:off x="7659726" y="4979331"/>
            <a:ext cx="3355200" cy="366575"/>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r>
              <a:rPr lang="en-GB" sz="1782" b="1" dirty="0">
                <a:solidFill>
                  <a:schemeClr val="bg1"/>
                </a:solidFill>
              </a:rPr>
              <a:t>Findings</a:t>
            </a:r>
          </a:p>
        </p:txBody>
      </p:sp>
      <p:pic>
        <p:nvPicPr>
          <p:cNvPr id="4" name="Picture 3" descr="logo.png"/>
          <p:cNvPicPr>
            <a:picLocks noChangeAspect="1"/>
          </p:cNvPicPr>
          <p:nvPr/>
        </p:nvPicPr>
        <p:blipFill>
          <a:blip r:embed="rId2"/>
          <a:srcRect/>
          <a:stretch>
            <a:fillRect/>
          </a:stretch>
        </p:blipFill>
        <p:spPr bwMode="auto">
          <a:xfrm>
            <a:off x="12707680" y="261328"/>
            <a:ext cx="1859821" cy="846386"/>
          </a:xfrm>
          <a:prstGeom prst="rect">
            <a:avLst/>
          </a:prstGeom>
          <a:noFill/>
          <a:ln w="9525">
            <a:noFill/>
            <a:miter lim="800000"/>
            <a:headEnd/>
            <a:tailEnd/>
          </a:ln>
        </p:spPr>
      </p:pic>
      <p:pic>
        <p:nvPicPr>
          <p:cNvPr id="6" name="Content Placeholder 6" descr="A person holding a stick&#10;&#10;Description automatically generated">
            <a:extLst>
              <a:ext uri="{FF2B5EF4-FFF2-40B4-BE49-F238E27FC236}">
                <a16:creationId xmlns:a16="http://schemas.microsoft.com/office/drawing/2014/main" id="{D80E74F6-6F83-087B-11EE-B0FC7AAED64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21241193">
            <a:off x="699159" y="5665121"/>
            <a:ext cx="1290897" cy="1782803"/>
          </a:xfrm>
          <a:prstGeom prst="rect">
            <a:avLst/>
          </a:prstGeom>
          <a:ln>
            <a:solidFill>
              <a:schemeClr val="bg2">
                <a:lumMod val="75000"/>
              </a:schemeClr>
            </a:solidFill>
          </a:ln>
          <a:effectLst>
            <a:outerShdw blurRad="50800" dist="38100" dir="2700000" algn="tl" rotWithShape="0">
              <a:prstClr val="black">
                <a:alpha val="40000"/>
              </a:prstClr>
            </a:outerShdw>
          </a:effectLst>
        </p:spPr>
      </p:pic>
      <p:pic>
        <p:nvPicPr>
          <p:cNvPr id="7" name="Picture 6" descr="A diagram of food and nutrition&#10;&#10;Description automatically generated with medium confidence">
            <a:extLst>
              <a:ext uri="{FF2B5EF4-FFF2-40B4-BE49-F238E27FC236}">
                <a16:creationId xmlns:a16="http://schemas.microsoft.com/office/drawing/2014/main" id="{4C913343-86CF-7000-DD85-FBA7DE75E48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334460">
            <a:off x="4091739" y="5729816"/>
            <a:ext cx="1025851" cy="1397317"/>
          </a:xfrm>
          <a:prstGeom prst="rect">
            <a:avLst/>
          </a:prstGeom>
          <a:ln>
            <a:solidFill>
              <a:schemeClr val="bg2">
                <a:lumMod val="75000"/>
              </a:schemeClr>
            </a:solidFill>
          </a:ln>
          <a:effectLst>
            <a:outerShdw blurRad="50800" dist="38100" dir="2700000" algn="tl" rotWithShape="0">
              <a:prstClr val="black">
                <a:alpha val="40000"/>
              </a:prstClr>
            </a:outerShdw>
          </a:effectLst>
        </p:spPr>
      </p:pic>
      <p:pic>
        <p:nvPicPr>
          <p:cNvPr id="9" name="Picture 8" descr="A diagram of food and nutrition&#10;&#10;Description automatically generated with medium confidence">
            <a:extLst>
              <a:ext uri="{FF2B5EF4-FFF2-40B4-BE49-F238E27FC236}">
                <a16:creationId xmlns:a16="http://schemas.microsoft.com/office/drawing/2014/main" id="{7ACB7EEA-A722-5C4D-AFE9-42529F5BF90A}"/>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rot="21182880">
            <a:off x="5160505" y="5741646"/>
            <a:ext cx="1060899" cy="1403872"/>
          </a:xfrm>
          <a:prstGeom prst="rect">
            <a:avLst/>
          </a:prstGeom>
          <a:ln>
            <a:solidFill>
              <a:schemeClr val="bg2">
                <a:lumMod val="90000"/>
              </a:schemeClr>
            </a:solidFill>
          </a:ln>
          <a:effectLst>
            <a:outerShdw blurRad="50800" dist="38100" dir="2700000" algn="tl" rotWithShape="0">
              <a:prstClr val="black">
                <a:alpha val="40000"/>
              </a:prstClr>
            </a:outerShdw>
          </a:effectLst>
        </p:spPr>
      </p:pic>
      <p:pic>
        <p:nvPicPr>
          <p:cNvPr id="10" name="Picture 9" descr="A close-up of a document&#10;&#10;Description automatically generated">
            <a:extLst>
              <a:ext uri="{FF2B5EF4-FFF2-40B4-BE49-F238E27FC236}">
                <a16:creationId xmlns:a16="http://schemas.microsoft.com/office/drawing/2014/main" id="{3C254EC6-11C6-8D14-4B82-1F9513E332C1}"/>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rot="422060">
            <a:off x="6195960" y="5793770"/>
            <a:ext cx="1027964" cy="1409688"/>
          </a:xfrm>
          <a:prstGeom prst="rect">
            <a:avLst/>
          </a:prstGeom>
          <a:ln>
            <a:solidFill>
              <a:schemeClr val="bg2">
                <a:lumMod val="90000"/>
              </a:schemeClr>
            </a:solidFill>
          </a:ln>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FAC93FF4-516D-969A-174C-9F32705612B5}"/>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rot="21042969">
            <a:off x="6272750" y="9062493"/>
            <a:ext cx="955607" cy="1358283"/>
          </a:xfrm>
          <a:prstGeom prst="rect">
            <a:avLst/>
          </a:prstGeom>
          <a:ln>
            <a:solidFill>
              <a:schemeClr val="bg2">
                <a:lumMod val="90000"/>
              </a:schemeClr>
            </a:solidFill>
          </a:ln>
          <a:effectLst>
            <a:outerShdw blurRad="50800" dist="38100" dir="2700000" algn="tl" rotWithShape="0">
              <a:prstClr val="black">
                <a:alpha val="40000"/>
              </a:prstClr>
            </a:outerShdw>
          </a:effectLst>
        </p:spPr>
      </p:pic>
      <p:pic>
        <p:nvPicPr>
          <p:cNvPr id="12" name="Picture 11" descr="A close-up of a document&#10;&#10;Description automatically generated">
            <a:extLst>
              <a:ext uri="{FF2B5EF4-FFF2-40B4-BE49-F238E27FC236}">
                <a16:creationId xmlns:a16="http://schemas.microsoft.com/office/drawing/2014/main" id="{A2557AD2-6EBC-CB3D-7079-A5349FB8DED1}"/>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rot="322037">
            <a:off x="4062088" y="9150196"/>
            <a:ext cx="1751397" cy="1259615"/>
          </a:xfrm>
          <a:prstGeom prst="rect">
            <a:avLst/>
          </a:prstGeom>
          <a:ln>
            <a:solidFill>
              <a:schemeClr val="bg2">
                <a:lumMod val="90000"/>
              </a:schemeClr>
            </a:solidFill>
          </a:ln>
          <a:effectLst>
            <a:outerShdw blurRad="50800" dist="38100" dir="2700000" algn="tl" rotWithShape="0">
              <a:prstClr val="black">
                <a:alpha val="40000"/>
              </a:prstClr>
            </a:outerShdw>
          </a:effectLst>
        </p:spPr>
      </p:pic>
      <p:sp>
        <p:nvSpPr>
          <p:cNvPr id="13" name="TextBox 12">
            <a:extLst>
              <a:ext uri="{FF2B5EF4-FFF2-40B4-BE49-F238E27FC236}">
                <a16:creationId xmlns:a16="http://schemas.microsoft.com/office/drawing/2014/main" id="{DFD682BB-EBEE-9C92-75EF-2649DF062E20}"/>
              </a:ext>
            </a:extLst>
          </p:cNvPr>
          <p:cNvSpPr txBox="1"/>
          <p:nvPr/>
        </p:nvSpPr>
        <p:spPr>
          <a:xfrm>
            <a:off x="2029898" y="6028083"/>
            <a:ext cx="1599072" cy="830997"/>
          </a:xfrm>
          <a:prstGeom prst="rect">
            <a:avLst/>
          </a:prstGeom>
          <a:noFill/>
        </p:spPr>
        <p:txBody>
          <a:bodyPr wrap="square" rtlCol="0">
            <a:spAutoFit/>
          </a:bodyPr>
          <a:lstStyle/>
          <a:p>
            <a:r>
              <a:rPr lang="en-GB" sz="1600" b="1" i="1" dirty="0">
                <a:solidFill>
                  <a:schemeClr val="accent1">
                    <a:lumMod val="75000"/>
                  </a:schemeClr>
                </a:solidFill>
              </a:rPr>
              <a:t>“More than 90% of diabetes care is self-care” </a:t>
            </a:r>
            <a:r>
              <a:rPr lang="en-GB" sz="1600" i="1" dirty="0">
                <a:solidFill>
                  <a:schemeClr val="accent1">
                    <a:lumMod val="75000"/>
                  </a:schemeClr>
                </a:solidFill>
              </a:rPr>
              <a:t>IDF</a:t>
            </a:r>
            <a:endParaRPr lang="en-GB" sz="1600" dirty="0">
              <a:solidFill>
                <a:schemeClr val="accent1">
                  <a:lumMod val="75000"/>
                </a:schemeClr>
              </a:solidFill>
            </a:endParaRPr>
          </a:p>
        </p:txBody>
      </p:sp>
      <p:pic>
        <p:nvPicPr>
          <p:cNvPr id="17" name="Picture 16">
            <a:extLst>
              <a:ext uri="{FF2B5EF4-FFF2-40B4-BE49-F238E27FC236}">
                <a16:creationId xmlns:a16="http://schemas.microsoft.com/office/drawing/2014/main" id="{2ABC608D-33D0-0852-9DAC-79F816D22E72}"/>
              </a:ext>
            </a:extLst>
          </p:cNvPr>
          <p:cNvPicPr>
            <a:picLocks noChangeAspect="1"/>
          </p:cNvPicPr>
          <p:nvPr/>
        </p:nvPicPr>
        <p:blipFill>
          <a:blip r:embed="rId9"/>
          <a:srcRect r="4163" b="5245"/>
          <a:stretch/>
        </p:blipFill>
        <p:spPr>
          <a:xfrm rot="432295">
            <a:off x="5594574" y="3351522"/>
            <a:ext cx="1091360" cy="1526982"/>
          </a:xfrm>
          <a:prstGeom prst="rect">
            <a:avLst/>
          </a:prstGeom>
          <a:solidFill>
            <a:schemeClr val="bg1"/>
          </a:solidFill>
          <a:ln>
            <a:solidFill>
              <a:schemeClr val="bg2">
                <a:lumMod val="75000"/>
              </a:schemeClr>
            </a:solidFill>
          </a:ln>
          <a:effectLst>
            <a:outerShdw blurRad="50800" dist="38100" dir="2700000" algn="tl" rotWithShape="0">
              <a:prstClr val="black">
                <a:alpha val="40000"/>
              </a:prstClr>
            </a:outerShdw>
          </a:effectLst>
        </p:spPr>
      </p:pic>
      <p:pic>
        <p:nvPicPr>
          <p:cNvPr id="14" name="Picture 13" descr="A blue and white medical handbook&#10;&#10;Description automatically generated">
            <a:extLst>
              <a:ext uri="{FF2B5EF4-FFF2-40B4-BE49-F238E27FC236}">
                <a16:creationId xmlns:a16="http://schemas.microsoft.com/office/drawing/2014/main" id="{00FA8AF9-A83E-6875-1DDC-3D6A11F6B8AD}"/>
              </a:ext>
            </a:extLst>
          </p:cNvPr>
          <p:cNvPicPr>
            <a:picLocks noChangeAspect="1"/>
          </p:cNvPicPr>
          <p:nvPr/>
        </p:nvPicPr>
        <p:blipFill rotWithShape="1">
          <a:blip r:embed="rId10">
            <a:extLst>
              <a:ext uri="{28A0092B-C50C-407E-A947-70E740481C1C}">
                <a14:useLocalDpi xmlns:a14="http://schemas.microsoft.com/office/drawing/2010/main" val="0"/>
              </a:ext>
            </a:extLst>
          </a:blip>
          <a:srcRect l="29245" t="3742" r="29413" b="3330"/>
          <a:stretch/>
        </p:blipFill>
        <p:spPr>
          <a:xfrm rot="21203817">
            <a:off x="4511817" y="3335504"/>
            <a:ext cx="1062161" cy="1492176"/>
          </a:xfrm>
          <a:prstGeom prst="rect">
            <a:avLst/>
          </a:prstGeom>
          <a:ln>
            <a:solidFill>
              <a:schemeClr val="bg2">
                <a:lumMod val="75000"/>
              </a:schemeClr>
            </a:solidFill>
          </a:ln>
          <a:effectLst>
            <a:outerShdw blurRad="50800" dist="38100" dir="2700000" algn="tl" rotWithShape="0">
              <a:prstClr val="black">
                <a:alpha val="40000"/>
              </a:prstClr>
            </a:outerShdw>
          </a:effectLst>
        </p:spPr>
      </p:pic>
      <p:pic>
        <p:nvPicPr>
          <p:cNvPr id="18" name="Content Placeholder 4" descr="A screenshot of a medical information&#10;&#10;Description automatically generated">
            <a:extLst>
              <a:ext uri="{FF2B5EF4-FFF2-40B4-BE49-F238E27FC236}">
                <a16:creationId xmlns:a16="http://schemas.microsoft.com/office/drawing/2014/main" id="{B9ED31A5-D6F7-C988-E3D0-A8DD0CF4986B}"/>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a:stretch/>
        </p:blipFill>
        <p:spPr>
          <a:xfrm rot="21192095">
            <a:off x="7863420" y="2348952"/>
            <a:ext cx="1646216" cy="835934"/>
          </a:xfrm>
          <a:prstGeom prst="rect">
            <a:avLst/>
          </a:prstGeom>
          <a:solidFill>
            <a:srgbClr val="CAE6ED"/>
          </a:solidFill>
          <a:ln>
            <a:solidFill>
              <a:schemeClr val="bg2">
                <a:lumMod val="90000"/>
              </a:schemeClr>
            </a:solidFill>
          </a:ln>
          <a:effectLst>
            <a:outerShdw blurRad="50800" dist="38100" dir="2700000" algn="tl" rotWithShape="0">
              <a:prstClr val="black">
                <a:alpha val="40000"/>
              </a:prstClr>
            </a:outerShdw>
          </a:effectLst>
        </p:spPr>
      </p:pic>
      <p:pic>
        <p:nvPicPr>
          <p:cNvPr id="21" name="Content Placeholder 4" descr="A screenshot of a medical information&#10;&#10;Description automatically generated">
            <a:extLst>
              <a:ext uri="{FF2B5EF4-FFF2-40B4-BE49-F238E27FC236}">
                <a16:creationId xmlns:a16="http://schemas.microsoft.com/office/drawing/2014/main" id="{09A6B786-89B3-0D8C-F72D-CA561A85E16B}"/>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rot="197523">
            <a:off x="9511217" y="2266119"/>
            <a:ext cx="1187420" cy="1065873"/>
          </a:xfrm>
          <a:prstGeom prst="rect">
            <a:avLst/>
          </a:prstGeom>
          <a:ln>
            <a:solidFill>
              <a:schemeClr val="bg2">
                <a:lumMod val="90000"/>
              </a:schemeClr>
            </a:solidFill>
          </a:ln>
          <a:effectLst>
            <a:outerShdw blurRad="50800" dist="38100" dir="2700000" algn="tl" rotWithShape="0">
              <a:prstClr val="black">
                <a:alpha val="40000"/>
              </a:prstClr>
            </a:outerShdw>
          </a:effectLst>
        </p:spPr>
      </p:pic>
      <p:pic>
        <p:nvPicPr>
          <p:cNvPr id="25" name="Picture 24" descr="A person sitting in a chair&#10;&#10;Description automatically generated">
            <a:extLst>
              <a:ext uri="{FF2B5EF4-FFF2-40B4-BE49-F238E27FC236}">
                <a16:creationId xmlns:a16="http://schemas.microsoft.com/office/drawing/2014/main" id="{82F0ABAC-833C-7BC1-42DA-812CB46B6624}"/>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t="14309" b="1"/>
          <a:stretch/>
        </p:blipFill>
        <p:spPr>
          <a:xfrm>
            <a:off x="7762314" y="8793271"/>
            <a:ext cx="1235938" cy="1330995"/>
          </a:xfrm>
          <a:prstGeom prst="rect">
            <a:avLst/>
          </a:prstGeom>
          <a:ln>
            <a:solidFill>
              <a:schemeClr val="bg2">
                <a:lumMod val="75000"/>
              </a:schemeClr>
            </a:solidFill>
          </a:ln>
          <a:effectLst>
            <a:outerShdw blurRad="50800" dist="38100" dir="2700000" algn="tl" rotWithShape="0">
              <a:prstClr val="black">
                <a:alpha val="40000"/>
              </a:prstClr>
            </a:outerShdw>
          </a:effectLst>
        </p:spPr>
      </p:pic>
      <p:pic>
        <p:nvPicPr>
          <p:cNvPr id="27" name="Picture 26" descr="A group of people sitting in chairs under a blue roof&#10;&#10;Description automatically generated">
            <a:extLst>
              <a:ext uri="{FF2B5EF4-FFF2-40B4-BE49-F238E27FC236}">
                <a16:creationId xmlns:a16="http://schemas.microsoft.com/office/drawing/2014/main" id="{61250090-4574-B03C-1988-CE60414A9392}"/>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13305534" y="1417494"/>
            <a:ext cx="1261967" cy="1420114"/>
          </a:xfrm>
          <a:prstGeom prst="rect">
            <a:avLst/>
          </a:prstGeom>
          <a:ln>
            <a:solidFill>
              <a:schemeClr val="bg2">
                <a:lumMod val="75000"/>
              </a:schemeClr>
            </a:solidFill>
          </a:ln>
          <a:effectLst>
            <a:outerShdw blurRad="50800" dist="38100" dir="2700000" algn="tl" rotWithShape="0">
              <a:prstClr val="black">
                <a:alpha val="40000"/>
              </a:prstClr>
            </a:outerShdw>
          </a:effectLst>
        </p:spPr>
      </p:pic>
      <p:pic>
        <p:nvPicPr>
          <p:cNvPr id="32" name="Picture 31" descr="A screenshot of a computer&#10;&#10;AI-generated content may be incorrect.">
            <a:extLst>
              <a:ext uri="{FF2B5EF4-FFF2-40B4-BE49-F238E27FC236}">
                <a16:creationId xmlns:a16="http://schemas.microsoft.com/office/drawing/2014/main" id="{3372F411-F084-A9E9-64EF-A0E97FB76B77}"/>
              </a:ext>
            </a:extLst>
          </p:cNvPr>
          <p:cNvPicPr>
            <a:picLocks noChangeAspect="1"/>
          </p:cNvPicPr>
          <p:nvPr/>
        </p:nvPicPr>
        <p:blipFill>
          <a:blip r:embed="rId15">
            <a:extLst>
              <a:ext uri="{28A0092B-C50C-407E-A947-70E740481C1C}">
                <a14:useLocalDpi xmlns:a14="http://schemas.microsoft.com/office/drawing/2010/main" val="0"/>
              </a:ext>
            </a:extLst>
          </a:blip>
          <a:srcRect l="19294" t="32657" r="30099" b="18669"/>
          <a:stretch/>
        </p:blipFill>
        <p:spPr>
          <a:xfrm>
            <a:off x="8343004" y="5456171"/>
            <a:ext cx="2039498" cy="1226023"/>
          </a:xfrm>
          <a:prstGeom prst="rect">
            <a:avLst/>
          </a:prstGeom>
          <a:ln>
            <a:solidFill>
              <a:schemeClr val="bg2">
                <a:lumMod val="75000"/>
              </a:schemeClr>
            </a:solidFill>
          </a:ln>
          <a:effectLst>
            <a:outerShdw blurRad="50800" dist="38100" dir="2700000" algn="tl" rotWithShape="0">
              <a:prstClr val="black">
                <a:alpha val="40000"/>
              </a:prstClr>
            </a:outerShdw>
          </a:effectLst>
        </p:spPr>
      </p:pic>
      <p:sp>
        <p:nvSpPr>
          <p:cNvPr id="116" name="TextBox 115">
            <a:extLst>
              <a:ext uri="{FF2B5EF4-FFF2-40B4-BE49-F238E27FC236}">
                <a16:creationId xmlns:a16="http://schemas.microsoft.com/office/drawing/2014/main" id="{A4AB6EA6-FAEB-4148-36BD-D99BD81835F2}"/>
              </a:ext>
            </a:extLst>
          </p:cNvPr>
          <p:cNvSpPr txBox="1"/>
          <p:nvPr/>
        </p:nvSpPr>
        <p:spPr>
          <a:xfrm>
            <a:off x="11299566" y="8121701"/>
            <a:ext cx="3355200" cy="366575"/>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r>
              <a:rPr lang="en-GB" sz="1782" b="1" dirty="0">
                <a:solidFill>
                  <a:schemeClr val="bg1"/>
                </a:solidFill>
              </a:rPr>
              <a:t>References</a:t>
            </a:r>
          </a:p>
        </p:txBody>
      </p:sp>
      <p:pic>
        <p:nvPicPr>
          <p:cNvPr id="36" name="Picture 35">
            <a:extLst>
              <a:ext uri="{FF2B5EF4-FFF2-40B4-BE49-F238E27FC236}">
                <a16:creationId xmlns:a16="http://schemas.microsoft.com/office/drawing/2014/main" id="{0E62306C-F174-50C9-42CD-90263A04C215}"/>
              </a:ext>
            </a:extLst>
          </p:cNvPr>
          <p:cNvPicPr>
            <a:picLocks noChangeAspect="1"/>
          </p:cNvPicPr>
          <p:nvPr/>
        </p:nvPicPr>
        <p:blipFill>
          <a:blip r:embed="rId16"/>
          <a:srcRect l="3234" t="6313" r="2379" b="6061"/>
          <a:stretch/>
        </p:blipFill>
        <p:spPr>
          <a:xfrm rot="521073">
            <a:off x="13625609" y="4135977"/>
            <a:ext cx="1061542" cy="1394600"/>
          </a:xfrm>
          <a:prstGeom prst="rect">
            <a:avLst/>
          </a:prstGeom>
          <a:ln>
            <a:solidFill>
              <a:schemeClr val="bg2">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56662864"/>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6902</TotalTime>
  <Words>753</Words>
  <Application>Microsoft Macintosh PowerPoint</Application>
  <PresentationFormat>Custom</PresentationFormat>
  <Paragraphs>98</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Calibri Light</vt:lpstr>
      <vt:lpstr>Montserrat</vt:lpstr>
      <vt:lpstr>Poppins SemiBold</vt:lpstr>
      <vt:lpstr>Times New Roman</vt:lpstr>
      <vt:lpstr>Wingdings</vt:lpstr>
      <vt:lpstr>Office 2013 - 2022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Katy Linley</cp:lastModifiedBy>
  <cp:revision>19</cp:revision>
  <cp:lastPrinted>2025-03-13T15:21:06Z</cp:lastPrinted>
  <dcterms:created xsi:type="dcterms:W3CDTF">2022-03-21T15:09:18Z</dcterms:created>
  <dcterms:modified xsi:type="dcterms:W3CDTF">2025-03-14T06:14:58Z</dcterms:modified>
</cp:coreProperties>
</file>